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60"/>
  </p:notesMasterIdLst>
  <p:sldIdLst>
    <p:sldId id="256" r:id="rId3"/>
    <p:sldId id="318" r:id="rId4"/>
    <p:sldId id="319" r:id="rId5"/>
    <p:sldId id="299" r:id="rId6"/>
    <p:sldId id="300" r:id="rId7"/>
    <p:sldId id="404" r:id="rId8"/>
    <p:sldId id="301" r:id="rId9"/>
    <p:sldId id="302" r:id="rId10"/>
    <p:sldId id="303" r:id="rId11"/>
    <p:sldId id="304" r:id="rId12"/>
    <p:sldId id="305" r:id="rId13"/>
    <p:sldId id="412" r:id="rId14"/>
    <p:sldId id="426" r:id="rId15"/>
    <p:sldId id="424" r:id="rId16"/>
    <p:sldId id="425" r:id="rId17"/>
    <p:sldId id="413" r:id="rId18"/>
    <p:sldId id="306" r:id="rId19"/>
    <p:sldId id="415" r:id="rId20"/>
    <p:sldId id="311" r:id="rId21"/>
    <p:sldId id="312" r:id="rId22"/>
    <p:sldId id="313" r:id="rId23"/>
    <p:sldId id="395" r:id="rId24"/>
    <p:sldId id="414" r:id="rId25"/>
    <p:sldId id="396" r:id="rId26"/>
    <p:sldId id="401" r:id="rId27"/>
    <p:sldId id="397" r:id="rId28"/>
    <p:sldId id="398" r:id="rId29"/>
    <p:sldId id="399" r:id="rId30"/>
    <p:sldId id="400" r:id="rId31"/>
    <p:sldId id="402" r:id="rId32"/>
    <p:sldId id="403" r:id="rId33"/>
    <p:sldId id="320" r:id="rId34"/>
    <p:sldId id="405" r:id="rId35"/>
    <p:sldId id="406" r:id="rId36"/>
    <p:sldId id="416" r:id="rId37"/>
    <p:sldId id="410" r:id="rId38"/>
    <p:sldId id="407" r:id="rId39"/>
    <p:sldId id="417" r:id="rId40"/>
    <p:sldId id="411" r:id="rId41"/>
    <p:sldId id="419" r:id="rId42"/>
    <p:sldId id="420" r:id="rId43"/>
    <p:sldId id="422" r:id="rId44"/>
    <p:sldId id="423" r:id="rId45"/>
    <p:sldId id="421" r:id="rId46"/>
    <p:sldId id="408" r:id="rId47"/>
    <p:sldId id="321" r:id="rId48"/>
    <p:sldId id="391" r:id="rId49"/>
    <p:sldId id="393" r:id="rId50"/>
    <p:sldId id="392" r:id="rId51"/>
    <p:sldId id="394" r:id="rId52"/>
    <p:sldId id="427" r:id="rId53"/>
    <p:sldId id="389" r:id="rId54"/>
    <p:sldId id="326" r:id="rId55"/>
    <p:sldId id="328" r:id="rId56"/>
    <p:sldId id="428" r:id="rId57"/>
    <p:sldId id="409" r:id="rId58"/>
    <p:sldId id="327"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autoAdjust="0"/>
    <p:restoredTop sz="94628" autoAdjust="0"/>
  </p:normalViewPr>
  <p:slideViewPr>
    <p:cSldViewPr>
      <p:cViewPr>
        <p:scale>
          <a:sx n="66" d="100"/>
          <a:sy n="66" d="100"/>
        </p:scale>
        <p:origin x="-1978" y="-4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04B8D7-C275-4E72-BAB5-0629BFF4CE3C}" type="datetimeFigureOut">
              <a:rPr lang="en-US" smtClean="0"/>
              <a:pPr/>
              <a:t>5/17/2013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692DF9-1BF4-427E-85E5-865AFAC3D50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ED8452E1-9059-4D27-B4CE-86E69E92C045}" type="slidenum">
              <a:rPr lang="en-US" smtClean="0"/>
              <a:pPr/>
              <a:t>5</a:t>
            </a:fld>
            <a:endParaRPr lang="en-US" smtClean="0"/>
          </a:p>
        </p:txBody>
      </p:sp>
      <p:sp>
        <p:nvSpPr>
          <p:cNvPr id="109571" name="Rectangle 2"/>
          <p:cNvSpPr>
            <a:spLocks noGrp="1" noRot="1" noChangeAspect="1" noChangeArrowheads="1" noTextEdit="1"/>
          </p:cNvSpPr>
          <p:nvPr>
            <p:ph type="sldImg"/>
          </p:nvPr>
        </p:nvSpPr>
        <p:spPr>
          <a:xfrm>
            <a:off x="1144588" y="684213"/>
            <a:ext cx="4572000" cy="3429000"/>
          </a:xfrm>
          <a:ln/>
        </p:spPr>
      </p:sp>
      <p:sp>
        <p:nvSpPr>
          <p:cNvPr id="109572" name="Rectangle 3"/>
          <p:cNvSpPr>
            <a:spLocks noGrp="1" noChangeArrowheads="1"/>
          </p:cNvSpPr>
          <p:nvPr>
            <p:ph type="body" idx="1"/>
          </p:nvPr>
        </p:nvSpPr>
        <p:spPr>
          <a:xfrm>
            <a:off x="914815" y="4343713"/>
            <a:ext cx="5028370" cy="4115425"/>
          </a:xfrm>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7E28B4C5-39F5-4472-B8AA-88E62B33E226}" type="slidenum">
              <a:rPr lang="en-US" smtClean="0"/>
              <a:pPr/>
              <a:t>18</a:t>
            </a:fld>
            <a:endParaRPr lang="en-US" smtClean="0"/>
          </a:p>
        </p:txBody>
      </p:sp>
      <p:sp>
        <p:nvSpPr>
          <p:cNvPr id="115715" name="Rectangle 2"/>
          <p:cNvSpPr>
            <a:spLocks noGrp="1" noRot="1" noChangeAspect="1" noChangeArrowheads="1" noTextEdit="1"/>
          </p:cNvSpPr>
          <p:nvPr>
            <p:ph type="sldImg"/>
          </p:nvPr>
        </p:nvSpPr>
        <p:spPr>
          <a:xfrm>
            <a:off x="1144588" y="684213"/>
            <a:ext cx="4572000" cy="3429000"/>
          </a:xfrm>
          <a:ln/>
        </p:spPr>
      </p:sp>
      <p:sp>
        <p:nvSpPr>
          <p:cNvPr id="115716" name="Rectangle 3"/>
          <p:cNvSpPr>
            <a:spLocks noGrp="1" noChangeArrowheads="1"/>
          </p:cNvSpPr>
          <p:nvPr>
            <p:ph type="body" idx="1"/>
          </p:nvPr>
        </p:nvSpPr>
        <p:spPr>
          <a:xfrm>
            <a:off x="914815" y="4343713"/>
            <a:ext cx="5028370" cy="4115425"/>
          </a:xfrm>
          <a:noFill/>
          <a:ln/>
        </p:spPr>
        <p:txBody>
          <a:bodyPr/>
          <a:lstStyle/>
          <a:p>
            <a:pPr eaLnBrk="1" hangingPunct="1"/>
            <a:r>
              <a:rPr lang="en-US" smtClean="0"/>
              <a:t>My experience is:  This type exercise requires 6-9 months preparation.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FBD77A3D-E2FA-470D-A526-E4D578F889C9}" type="slidenum">
              <a:rPr lang="en-US" smtClean="0"/>
              <a:pPr/>
              <a:t>19</a:t>
            </a:fld>
            <a:endParaRPr lang="en-US" smtClean="0"/>
          </a:p>
        </p:txBody>
      </p:sp>
      <p:sp>
        <p:nvSpPr>
          <p:cNvPr id="119811" name="Rectangle 2"/>
          <p:cNvSpPr>
            <a:spLocks noGrp="1" noRot="1" noChangeAspect="1" noChangeArrowheads="1" noTextEdit="1"/>
          </p:cNvSpPr>
          <p:nvPr>
            <p:ph type="sldImg"/>
          </p:nvPr>
        </p:nvSpPr>
        <p:spPr>
          <a:xfrm>
            <a:off x="1144588" y="684213"/>
            <a:ext cx="4572000" cy="3429000"/>
          </a:xfrm>
          <a:ln/>
        </p:spPr>
      </p:sp>
      <p:sp>
        <p:nvSpPr>
          <p:cNvPr id="119812" name="Rectangle 3"/>
          <p:cNvSpPr>
            <a:spLocks noGrp="1" noChangeArrowheads="1"/>
          </p:cNvSpPr>
          <p:nvPr>
            <p:ph type="body" idx="1"/>
          </p:nvPr>
        </p:nvSpPr>
        <p:spPr>
          <a:xfrm>
            <a:off x="914815" y="4343713"/>
            <a:ext cx="5028370" cy="4115425"/>
          </a:xfrm>
          <a:noFill/>
          <a:ln/>
        </p:spPr>
        <p:txBody>
          <a:bodyPr/>
          <a:lstStyle/>
          <a:p>
            <a:pPr eaLnBrk="1" hangingPunct="1"/>
            <a:r>
              <a:rPr lang="en-US" smtClean="0"/>
              <a:t>My experience is:  This exercise requires a full year of preparation, depending on the size of the exercise and the number of agencies participating.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28A053EB-D77D-4F2B-934E-4F3996EA0D0A}" type="slidenum">
              <a:rPr lang="en-US" smtClean="0"/>
              <a:pPr/>
              <a:t>20</a:t>
            </a:fld>
            <a:endParaRPr lang="en-US" smtClean="0"/>
          </a:p>
        </p:txBody>
      </p:sp>
      <p:sp>
        <p:nvSpPr>
          <p:cNvPr id="120835" name="Rectangle 2"/>
          <p:cNvSpPr>
            <a:spLocks noGrp="1" noRot="1" noChangeAspect="1" noChangeArrowheads="1" noTextEdit="1"/>
          </p:cNvSpPr>
          <p:nvPr>
            <p:ph type="sldImg"/>
          </p:nvPr>
        </p:nvSpPr>
        <p:spPr>
          <a:xfrm>
            <a:off x="1144588" y="684213"/>
            <a:ext cx="4572000" cy="3429000"/>
          </a:xfrm>
          <a:ln/>
        </p:spPr>
      </p:sp>
      <p:sp>
        <p:nvSpPr>
          <p:cNvPr id="120836" name="Rectangle 3"/>
          <p:cNvSpPr>
            <a:spLocks noGrp="1" noChangeArrowheads="1"/>
          </p:cNvSpPr>
          <p:nvPr>
            <p:ph type="body" idx="1"/>
          </p:nvPr>
        </p:nvSpPr>
        <p:spPr>
          <a:xfrm>
            <a:off x="914815" y="4343713"/>
            <a:ext cx="5028370" cy="4115425"/>
          </a:xfrm>
          <a:noFill/>
          <a:ln/>
        </p:spPr>
        <p:txBody>
          <a:bodyPr/>
          <a:lstStyle/>
          <a:p>
            <a:pPr eaLnBrk="1" hangingPunct="1"/>
            <a:r>
              <a:rPr lang="en-US" smtClean="0"/>
              <a:t>My experience is:  This exercise requires a full year of preparation, depending on the size of the exercise and the number of agencies participating.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E459BA10-D1A7-487C-828A-450D04871734}" type="slidenum">
              <a:rPr lang="en-US" smtClean="0"/>
              <a:pPr/>
              <a:t>21</a:t>
            </a:fld>
            <a:endParaRPr lang="en-US" smtClean="0"/>
          </a:p>
        </p:txBody>
      </p:sp>
      <p:sp>
        <p:nvSpPr>
          <p:cNvPr id="121859" name="Rectangle 2"/>
          <p:cNvSpPr>
            <a:spLocks noGrp="1" noRot="1" noChangeAspect="1" noChangeArrowheads="1" noTextEdit="1"/>
          </p:cNvSpPr>
          <p:nvPr>
            <p:ph type="sldImg"/>
          </p:nvPr>
        </p:nvSpPr>
        <p:spPr>
          <a:xfrm>
            <a:off x="1144588" y="684213"/>
            <a:ext cx="4572000" cy="3429000"/>
          </a:xfrm>
          <a:ln/>
        </p:spPr>
      </p:sp>
      <p:sp>
        <p:nvSpPr>
          <p:cNvPr id="121860" name="Rectangle 3"/>
          <p:cNvSpPr>
            <a:spLocks noGrp="1" noChangeArrowheads="1"/>
          </p:cNvSpPr>
          <p:nvPr>
            <p:ph type="body" idx="1"/>
          </p:nvPr>
        </p:nvSpPr>
        <p:spPr>
          <a:xfrm>
            <a:off x="914815" y="4343713"/>
            <a:ext cx="5028370" cy="4115425"/>
          </a:xfrm>
          <a:noFill/>
          <a:ln/>
        </p:spPr>
        <p:txBody>
          <a:bodyPr/>
          <a:lstStyle/>
          <a:p>
            <a:pPr eaLnBrk="1" hangingPunct="1"/>
            <a:r>
              <a:rPr lang="en-US" smtClean="0"/>
              <a:t>My experience is:  This exercise requires a full year of preparation, depending on the size of the exercise and the number of agencies participating.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8EC29CC2-C68A-47AA-B6D6-66EB8C7B9F41}" type="slidenum">
              <a:rPr lang="en-US" smtClean="0"/>
              <a:pPr/>
              <a:t>22</a:t>
            </a:fld>
            <a:endParaRPr lang="en-US" smtClean="0"/>
          </a:p>
        </p:txBody>
      </p:sp>
      <p:sp>
        <p:nvSpPr>
          <p:cNvPr id="116739" name="Rectangle 2"/>
          <p:cNvSpPr>
            <a:spLocks noGrp="1" noRot="1" noChangeAspect="1" noChangeArrowheads="1" noTextEdit="1"/>
          </p:cNvSpPr>
          <p:nvPr>
            <p:ph type="sldImg"/>
          </p:nvPr>
        </p:nvSpPr>
        <p:spPr>
          <a:xfrm>
            <a:off x="1122363" y="676275"/>
            <a:ext cx="4625975" cy="3470275"/>
          </a:xfrm>
          <a:ln/>
        </p:spPr>
      </p:sp>
      <p:sp>
        <p:nvSpPr>
          <p:cNvPr id="116740" name="Rectangle 3"/>
          <p:cNvSpPr>
            <a:spLocks noGrp="1" noChangeArrowheads="1"/>
          </p:cNvSpPr>
          <p:nvPr>
            <p:ph type="body" idx="1"/>
          </p:nvPr>
        </p:nvSpPr>
        <p:spPr>
          <a:xfrm>
            <a:off x="896145" y="6190847"/>
            <a:ext cx="181893" cy="460249"/>
          </a:xfrm>
          <a:noFill/>
          <a:ln/>
        </p:spPr>
        <p:txBody>
          <a:bodyPr wrap="none" lIns="90035" tIns="45019" rIns="90035" bIns="45019" anchor="ctr">
            <a:spAutoFit/>
          </a:bodyPr>
          <a:lstStyle/>
          <a:p>
            <a:pPr defTabSz="911154">
              <a:spcBef>
                <a:spcPct val="0"/>
              </a:spcBef>
            </a:pPr>
            <a:endParaRPr lang="en-US" sz="24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spect="1" noChangeArrowheads="1" noTextEdit="1"/>
          </p:cNvSpPr>
          <p:nvPr>
            <p:ph type="sldImg"/>
          </p:nvPr>
        </p:nvSpPr>
        <p:spPr>
          <a:xfrm>
            <a:off x="1123950" y="677863"/>
            <a:ext cx="4625975" cy="3470275"/>
          </a:xfrm>
          <a:ln/>
        </p:spPr>
      </p:sp>
      <p:sp>
        <p:nvSpPr>
          <p:cNvPr id="357379" name="Rectangle 3"/>
          <p:cNvSpPr>
            <a:spLocks noGrp="1" noChangeArrowheads="1"/>
          </p:cNvSpPr>
          <p:nvPr>
            <p:ph type="body" idx="1"/>
          </p:nvPr>
        </p:nvSpPr>
        <p:spPr bwMode="auto">
          <a:xfrm>
            <a:off x="896076" y="6194460"/>
            <a:ext cx="405081" cy="460461"/>
          </a:xfrm>
          <a:prstGeom prst="rect">
            <a:avLst/>
          </a:prstGeom>
          <a:noFill/>
          <a:ln w="57150">
            <a:miter lim="800000"/>
            <a:headEnd/>
            <a:tailEnd/>
          </a:ln>
        </p:spPr>
        <p:txBody>
          <a:bodyPr wrap="none" lIns="90250" tIns="45124" rIns="90250" bIns="45124" anchor="ctr">
            <a:spAutoFit/>
          </a:bodyPr>
          <a:lstStyle/>
          <a:p>
            <a:pPr>
              <a:spcBef>
                <a:spcPct val="0"/>
              </a:spcBef>
              <a:buFontTx/>
              <a:buChar char="•"/>
            </a:pPr>
            <a:r>
              <a:rPr lang="en-US" sz="2400" dirty="0" smtClean="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B5B319DB-51F7-44DF-B482-11055BE6142E}" type="slidenum">
              <a:rPr lang="en-US" smtClean="0"/>
              <a:pPr/>
              <a:t>26</a:t>
            </a:fld>
            <a:endParaRPr lang="en-US" smtClean="0"/>
          </a:p>
        </p:txBody>
      </p:sp>
      <p:sp>
        <p:nvSpPr>
          <p:cNvPr id="118787" name="Rectangle 2"/>
          <p:cNvSpPr>
            <a:spLocks noGrp="1" noRot="1" noChangeAspect="1" noChangeArrowheads="1" noTextEdit="1"/>
          </p:cNvSpPr>
          <p:nvPr>
            <p:ph type="sldImg"/>
          </p:nvPr>
        </p:nvSpPr>
        <p:spPr>
          <a:xfrm>
            <a:off x="1122363" y="676275"/>
            <a:ext cx="4627562" cy="3471863"/>
          </a:xfrm>
          <a:ln/>
        </p:spPr>
      </p:sp>
      <p:sp>
        <p:nvSpPr>
          <p:cNvPr id="118788" name="Rectangle 3"/>
          <p:cNvSpPr>
            <a:spLocks noGrp="1" noChangeArrowheads="1"/>
          </p:cNvSpPr>
          <p:nvPr>
            <p:ph type="body" idx="1"/>
          </p:nvPr>
        </p:nvSpPr>
        <p:spPr>
          <a:xfrm>
            <a:off x="896146" y="6193872"/>
            <a:ext cx="405068" cy="460453"/>
          </a:xfrm>
          <a:noFill/>
          <a:ln/>
        </p:spPr>
        <p:txBody>
          <a:bodyPr wrap="none" lIns="90244" tIns="45120" rIns="90244" bIns="45120" anchor="ctr">
            <a:spAutoFit/>
          </a:bodyPr>
          <a:lstStyle/>
          <a:p>
            <a:pPr eaLnBrk="1" hangingPunct="1">
              <a:spcBef>
                <a:spcPct val="0"/>
              </a:spcBef>
              <a:buFontTx/>
              <a:buChar char="•"/>
            </a:pPr>
            <a:r>
              <a:rPr lang="en-US" sz="2400" dirty="0" smtClean="0"/>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spect="1" noChangeArrowheads="1" noTextEdit="1"/>
          </p:cNvSpPr>
          <p:nvPr>
            <p:ph type="sldImg"/>
          </p:nvPr>
        </p:nvSpPr>
        <p:spPr>
          <a:xfrm>
            <a:off x="1144588" y="685800"/>
            <a:ext cx="4573587" cy="3430588"/>
          </a:xfrm>
          <a:ln/>
        </p:spPr>
      </p:sp>
      <p:sp>
        <p:nvSpPr>
          <p:cNvPr id="343043" name="Rectangle 3"/>
          <p:cNvSpPr>
            <a:spLocks noGrp="1" noChangeArrowheads="1"/>
          </p:cNvSpPr>
          <p:nvPr>
            <p:ph type="body" idx="1"/>
          </p:nvPr>
        </p:nvSpPr>
        <p:spPr bwMode="auto">
          <a:xfrm>
            <a:off x="914711" y="4347148"/>
            <a:ext cx="5028579" cy="4111365"/>
          </a:xfrm>
          <a:prstGeom prst="rect">
            <a:avLst/>
          </a:prstGeom>
          <a:solidFill>
            <a:srgbClr val="FFFFFF"/>
          </a:solidFill>
          <a:ln>
            <a:solidFill>
              <a:srgbClr val="000000"/>
            </a:solidFill>
            <a:miter lim="800000"/>
            <a:headEnd/>
            <a:tailEnd/>
          </a:ln>
        </p:spPr>
        <p:txBody>
          <a:bodyPr lIns="89425" tIns="44714" rIns="89425" bIns="44714"/>
          <a:lstStyle/>
          <a:p>
            <a:pPr defTabSz="886397">
              <a:spcBef>
                <a:spcPct val="0"/>
              </a:spcBef>
            </a:pPr>
            <a:endParaRPr lang="en-US" sz="23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29B8DD5-A073-4C01-9FCB-9B80794C2BD4}" type="slidenum">
              <a:rPr lang="en-US" smtClean="0"/>
              <a:pPr/>
              <a:t>7</a:t>
            </a:fld>
            <a:endParaRPr lang="en-US" smtClean="0"/>
          </a:p>
        </p:txBody>
      </p:sp>
      <p:sp>
        <p:nvSpPr>
          <p:cNvPr id="110595" name="Rectangle 2"/>
          <p:cNvSpPr>
            <a:spLocks noGrp="1" noRot="1" noChangeAspect="1" noChangeArrowheads="1" noTextEdit="1"/>
          </p:cNvSpPr>
          <p:nvPr>
            <p:ph type="sldImg"/>
          </p:nvPr>
        </p:nvSpPr>
        <p:spPr>
          <a:xfrm>
            <a:off x="1144588" y="684213"/>
            <a:ext cx="4572000" cy="3429000"/>
          </a:xfrm>
          <a:ln/>
        </p:spPr>
      </p:sp>
      <p:sp>
        <p:nvSpPr>
          <p:cNvPr id="110596" name="Rectangle 3"/>
          <p:cNvSpPr>
            <a:spLocks noGrp="1" noChangeArrowheads="1"/>
          </p:cNvSpPr>
          <p:nvPr>
            <p:ph type="body" idx="1"/>
          </p:nvPr>
        </p:nvSpPr>
        <p:spPr>
          <a:xfrm>
            <a:off x="914815" y="4343713"/>
            <a:ext cx="5028370" cy="4115425"/>
          </a:xfrm>
          <a:noFill/>
          <a:ln/>
        </p:spPr>
        <p:txBody>
          <a:bodyPr/>
          <a:lstStyle/>
          <a:p>
            <a:pPr eaLnBrk="1" hangingPunct="1"/>
            <a:r>
              <a:rPr lang="en-US" smtClean="0"/>
              <a:t>There are 5 types of emergency response exercises.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AFB7C77F-6D24-4CE7-BBFC-5FBDCF86A45A}" type="slidenum">
              <a:rPr lang="en-US" smtClean="0"/>
              <a:pPr/>
              <a:t>8</a:t>
            </a:fld>
            <a:endParaRPr lang="en-US" smtClean="0"/>
          </a:p>
        </p:txBody>
      </p:sp>
      <p:sp>
        <p:nvSpPr>
          <p:cNvPr id="111619" name="Rectangle 2"/>
          <p:cNvSpPr>
            <a:spLocks noGrp="1" noRot="1" noChangeAspect="1" noChangeArrowheads="1" noTextEdit="1"/>
          </p:cNvSpPr>
          <p:nvPr>
            <p:ph type="sldImg"/>
          </p:nvPr>
        </p:nvSpPr>
        <p:spPr>
          <a:xfrm>
            <a:off x="1144588" y="684213"/>
            <a:ext cx="4572000" cy="3429000"/>
          </a:xfrm>
          <a:ln/>
        </p:spPr>
      </p:sp>
      <p:sp>
        <p:nvSpPr>
          <p:cNvPr id="111620" name="Rectangle 3"/>
          <p:cNvSpPr>
            <a:spLocks noGrp="1" noChangeArrowheads="1"/>
          </p:cNvSpPr>
          <p:nvPr>
            <p:ph type="body" idx="1"/>
          </p:nvPr>
        </p:nvSpPr>
        <p:spPr>
          <a:xfrm>
            <a:off x="914815" y="4343713"/>
            <a:ext cx="5028370" cy="4115425"/>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C589CCE4-8B1C-481C-8FFC-15F6233806F3}" type="slidenum">
              <a:rPr lang="en-US" smtClean="0"/>
              <a:pPr/>
              <a:t>9</a:t>
            </a:fld>
            <a:endParaRPr lang="en-US" smtClean="0"/>
          </a:p>
        </p:txBody>
      </p:sp>
      <p:sp>
        <p:nvSpPr>
          <p:cNvPr id="112643" name="Rectangle 2"/>
          <p:cNvSpPr>
            <a:spLocks noGrp="1" noRot="1" noChangeAspect="1" noChangeArrowheads="1" noTextEdit="1"/>
          </p:cNvSpPr>
          <p:nvPr>
            <p:ph type="sldImg"/>
          </p:nvPr>
        </p:nvSpPr>
        <p:spPr>
          <a:xfrm>
            <a:off x="1144588" y="684213"/>
            <a:ext cx="4572000" cy="3429000"/>
          </a:xfrm>
          <a:ln/>
        </p:spPr>
      </p:sp>
      <p:sp>
        <p:nvSpPr>
          <p:cNvPr id="112644" name="Rectangle 3"/>
          <p:cNvSpPr>
            <a:spLocks noGrp="1" noChangeArrowheads="1"/>
          </p:cNvSpPr>
          <p:nvPr>
            <p:ph type="body" idx="1"/>
          </p:nvPr>
        </p:nvSpPr>
        <p:spPr>
          <a:xfrm>
            <a:off x="914815" y="4343713"/>
            <a:ext cx="5028370" cy="4115425"/>
          </a:xfrm>
          <a:noFill/>
          <a:ln/>
        </p:spPr>
        <p:txBody>
          <a:bodyPr/>
          <a:lstStyle/>
          <a:p>
            <a:pPr eaLnBrk="1" hangingPunct="1"/>
            <a:r>
              <a:rPr lang="en-US" smtClean="0"/>
              <a:t>EMPHASIZE THIS TEST QUESTION!</a:t>
            </a:r>
          </a:p>
          <a:p>
            <a:pPr eaLnBrk="1" hangingPunct="1"/>
            <a:endParaRPr lang="en-US" smtClean="0"/>
          </a:p>
          <a:p>
            <a:pPr eaLnBrk="1" hangingPunct="1"/>
            <a:r>
              <a:rPr lang="en-US" smtClean="0"/>
              <a:t>This type of exercise requires very little or no planning.  You can test any part of the EAP, ie the notification tree.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4393527E-1B8D-4187-A3DB-A8E41531E6E6}" type="slidenum">
              <a:rPr lang="en-US" smtClean="0"/>
              <a:pPr/>
              <a:t>10</a:t>
            </a:fld>
            <a:endParaRPr lang="en-US" smtClean="0"/>
          </a:p>
        </p:txBody>
      </p:sp>
      <p:sp>
        <p:nvSpPr>
          <p:cNvPr id="113667" name="Rectangle 2"/>
          <p:cNvSpPr>
            <a:spLocks noGrp="1" noRot="1" noChangeAspect="1" noChangeArrowheads="1" noTextEdit="1"/>
          </p:cNvSpPr>
          <p:nvPr>
            <p:ph type="sldImg"/>
          </p:nvPr>
        </p:nvSpPr>
        <p:spPr>
          <a:xfrm>
            <a:off x="1144588" y="684213"/>
            <a:ext cx="4572000" cy="3429000"/>
          </a:xfrm>
          <a:ln/>
        </p:spPr>
      </p:sp>
      <p:sp>
        <p:nvSpPr>
          <p:cNvPr id="113668" name="Rectangle 3"/>
          <p:cNvSpPr>
            <a:spLocks noGrp="1" noChangeArrowheads="1"/>
          </p:cNvSpPr>
          <p:nvPr>
            <p:ph type="body" idx="1"/>
          </p:nvPr>
        </p:nvSpPr>
        <p:spPr>
          <a:xfrm>
            <a:off x="914815" y="4343713"/>
            <a:ext cx="5028370" cy="4115425"/>
          </a:xfrm>
          <a:noFill/>
          <a:ln/>
        </p:spPr>
        <p:txBody>
          <a:bodyPr/>
          <a:lstStyle/>
          <a:p>
            <a:pPr eaLnBrk="1" hangingPunct="1"/>
            <a:r>
              <a:rPr lang="en-US" smtClean="0"/>
              <a:t>My experience is:  this type of exercise requires about three months of planning.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A66E01F0-9184-4F05-AA11-C5B545257EDC}" type="slidenum">
              <a:rPr lang="en-US" smtClean="0"/>
              <a:pPr/>
              <a:t>11</a:t>
            </a:fld>
            <a:endParaRPr lang="en-US" smtClean="0"/>
          </a:p>
        </p:txBody>
      </p:sp>
      <p:sp>
        <p:nvSpPr>
          <p:cNvPr id="114691" name="Rectangle 2"/>
          <p:cNvSpPr>
            <a:spLocks noGrp="1" noRot="1" noChangeAspect="1" noChangeArrowheads="1" noTextEdit="1"/>
          </p:cNvSpPr>
          <p:nvPr>
            <p:ph type="sldImg"/>
          </p:nvPr>
        </p:nvSpPr>
        <p:spPr>
          <a:xfrm>
            <a:off x="1144588" y="684213"/>
            <a:ext cx="4572000" cy="3429000"/>
          </a:xfrm>
          <a:ln/>
        </p:spPr>
      </p:sp>
      <p:sp>
        <p:nvSpPr>
          <p:cNvPr id="114692" name="Rectangle 3"/>
          <p:cNvSpPr>
            <a:spLocks noGrp="1" noChangeArrowheads="1"/>
          </p:cNvSpPr>
          <p:nvPr>
            <p:ph type="body" idx="1"/>
          </p:nvPr>
        </p:nvSpPr>
        <p:spPr>
          <a:xfrm>
            <a:off x="914815" y="4343713"/>
            <a:ext cx="5028370" cy="4115425"/>
          </a:xfrm>
          <a:noFill/>
          <a:ln/>
        </p:spPr>
        <p:txBody>
          <a:bodyPr/>
          <a:lstStyle/>
          <a:p>
            <a:pPr eaLnBrk="1" hangingPunct="1"/>
            <a:r>
              <a:rPr lang="en-US" smtClean="0"/>
              <a:t>My experience is:  this type of exercise requires about three months of planning.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4393527E-1B8D-4187-A3DB-A8E41531E6E6}" type="slidenum">
              <a:rPr lang="en-US" smtClean="0"/>
              <a:pPr/>
              <a:t>12</a:t>
            </a:fld>
            <a:endParaRPr lang="en-US" smtClean="0"/>
          </a:p>
        </p:txBody>
      </p:sp>
      <p:sp>
        <p:nvSpPr>
          <p:cNvPr id="113667" name="Rectangle 2"/>
          <p:cNvSpPr>
            <a:spLocks noGrp="1" noRot="1" noChangeAspect="1" noChangeArrowheads="1" noTextEdit="1"/>
          </p:cNvSpPr>
          <p:nvPr>
            <p:ph type="sldImg"/>
          </p:nvPr>
        </p:nvSpPr>
        <p:spPr>
          <a:xfrm>
            <a:off x="1144588" y="684213"/>
            <a:ext cx="4572000" cy="3429000"/>
          </a:xfrm>
          <a:ln/>
        </p:spPr>
      </p:sp>
      <p:sp>
        <p:nvSpPr>
          <p:cNvPr id="113668" name="Rectangle 3"/>
          <p:cNvSpPr>
            <a:spLocks noGrp="1" noChangeArrowheads="1"/>
          </p:cNvSpPr>
          <p:nvPr>
            <p:ph type="body" idx="1"/>
          </p:nvPr>
        </p:nvSpPr>
        <p:spPr>
          <a:xfrm>
            <a:off x="914815" y="4343713"/>
            <a:ext cx="5028370" cy="4115425"/>
          </a:xfrm>
          <a:noFill/>
          <a:ln/>
        </p:spPr>
        <p:txBody>
          <a:bodyPr/>
          <a:lstStyle/>
          <a:p>
            <a:pPr eaLnBrk="1" hangingPunct="1"/>
            <a:r>
              <a:rPr lang="en-US" smtClean="0"/>
              <a:t>My experience is:  this type of exercise requires about three months of planning.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7E28B4C5-39F5-4472-B8AA-88E62B33E226}" type="slidenum">
              <a:rPr lang="en-US" smtClean="0"/>
              <a:pPr/>
              <a:t>16</a:t>
            </a:fld>
            <a:endParaRPr lang="en-US" smtClean="0"/>
          </a:p>
        </p:txBody>
      </p:sp>
      <p:sp>
        <p:nvSpPr>
          <p:cNvPr id="115715" name="Rectangle 2"/>
          <p:cNvSpPr>
            <a:spLocks noGrp="1" noRot="1" noChangeAspect="1" noChangeArrowheads="1" noTextEdit="1"/>
          </p:cNvSpPr>
          <p:nvPr>
            <p:ph type="sldImg"/>
          </p:nvPr>
        </p:nvSpPr>
        <p:spPr>
          <a:xfrm>
            <a:off x="1144588" y="684213"/>
            <a:ext cx="4572000" cy="3429000"/>
          </a:xfrm>
          <a:ln/>
        </p:spPr>
      </p:sp>
      <p:sp>
        <p:nvSpPr>
          <p:cNvPr id="115716" name="Rectangle 3"/>
          <p:cNvSpPr>
            <a:spLocks noGrp="1" noChangeArrowheads="1"/>
          </p:cNvSpPr>
          <p:nvPr>
            <p:ph type="body" idx="1"/>
          </p:nvPr>
        </p:nvSpPr>
        <p:spPr>
          <a:xfrm>
            <a:off x="914815" y="4343713"/>
            <a:ext cx="5028370" cy="4115425"/>
          </a:xfrm>
          <a:noFill/>
          <a:ln/>
        </p:spPr>
        <p:txBody>
          <a:bodyPr/>
          <a:lstStyle/>
          <a:p>
            <a:pPr eaLnBrk="1" hangingPunct="1"/>
            <a:r>
              <a:rPr lang="en-US" smtClean="0"/>
              <a:t>My experience is:  This type exercise requires 6-9 months preparation.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7E28B4C5-39F5-4472-B8AA-88E62B33E226}" type="slidenum">
              <a:rPr lang="en-US" smtClean="0"/>
              <a:pPr/>
              <a:t>17</a:t>
            </a:fld>
            <a:endParaRPr lang="en-US" smtClean="0"/>
          </a:p>
        </p:txBody>
      </p:sp>
      <p:sp>
        <p:nvSpPr>
          <p:cNvPr id="115715" name="Rectangle 2"/>
          <p:cNvSpPr>
            <a:spLocks noGrp="1" noRot="1" noChangeAspect="1" noChangeArrowheads="1" noTextEdit="1"/>
          </p:cNvSpPr>
          <p:nvPr>
            <p:ph type="sldImg"/>
          </p:nvPr>
        </p:nvSpPr>
        <p:spPr>
          <a:xfrm>
            <a:off x="1144588" y="684213"/>
            <a:ext cx="4572000" cy="3429000"/>
          </a:xfrm>
          <a:ln/>
        </p:spPr>
      </p:sp>
      <p:sp>
        <p:nvSpPr>
          <p:cNvPr id="115716" name="Rectangle 3"/>
          <p:cNvSpPr>
            <a:spLocks noGrp="1" noChangeArrowheads="1"/>
          </p:cNvSpPr>
          <p:nvPr>
            <p:ph type="body" idx="1"/>
          </p:nvPr>
        </p:nvSpPr>
        <p:spPr>
          <a:xfrm>
            <a:off x="914815" y="4343713"/>
            <a:ext cx="5028370" cy="4115425"/>
          </a:xfrm>
          <a:noFill/>
          <a:ln/>
        </p:spPr>
        <p:txBody>
          <a:bodyPr/>
          <a:lstStyle/>
          <a:p>
            <a:pPr eaLnBrk="1" hangingPunct="1"/>
            <a:r>
              <a:rPr lang="en-US" smtClean="0"/>
              <a:t>My experience is:  This type exercise requires 6-9 months preparation.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F4B7F1BA-D67F-4C9B-A45C-B616BB13022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03CC7D5-AADD-49FA-8209-475AB0712B2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195FBA0-85FA-41DD-A1DD-482288AB0F1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AD4C019-37C7-4484-AE0D-6330E9A3698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978772D2-7AE8-4A93-AA45-9019B250B68F}"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62ABEF5F-8FA6-440F-B410-7B1ED1EF4D37}"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2BF0D79-5E21-4B51-83BC-01370C6300A1}"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8660489-68D3-439A-9BFF-659C217B7CE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100AD57-2CF4-4544-96CA-35FCAB7A7A6B}"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4F2CABE-9980-4043-AA6F-5024EEE23119}"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D79B778-9B5B-44B4-90AA-9D0DD5F65344}"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6908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752600"/>
            <a:ext cx="3378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02200" y="1752600"/>
            <a:ext cx="3378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2" name="Picture 3" descr="map3"/>
          <p:cNvPicPr>
            <a:picLocks noChangeAspect="1" noChangeArrowheads="1"/>
          </p:cNvPicPr>
          <p:nvPr userDrawn="1"/>
        </p:nvPicPr>
        <p:blipFill>
          <a:blip r:embed="rId13" cstate="print"/>
          <a:srcRect l="6255" t="6601" r="21674" b="3761"/>
          <a:stretch>
            <a:fillRect/>
          </a:stretch>
        </p:blipFill>
        <p:spPr bwMode="auto">
          <a:xfrm>
            <a:off x="4953001" y="1524000"/>
            <a:ext cx="4191000" cy="2411413"/>
          </a:xfrm>
          <a:prstGeom prst="rect">
            <a:avLst/>
          </a:prstGeom>
          <a:noFill/>
          <a:ln w="76200">
            <a:solidFill>
              <a:srgbClr val="000000"/>
            </a:solidFill>
            <a:miter lim="800000"/>
            <a:headEnd/>
            <a:tailEnd/>
          </a:ln>
        </p:spPr>
      </p:pic>
      <p:pic>
        <p:nvPicPr>
          <p:cNvPr id="14" name="Picture 11" descr="Stockton 049"/>
          <p:cNvPicPr>
            <a:picLocks noChangeAspect="1" noChangeArrowheads="1"/>
          </p:cNvPicPr>
          <p:nvPr userDrawn="1"/>
        </p:nvPicPr>
        <p:blipFill>
          <a:blip r:embed="rId14" cstate="print"/>
          <a:srcRect t="22052"/>
          <a:stretch>
            <a:fillRect/>
          </a:stretch>
        </p:blipFill>
        <p:spPr bwMode="auto">
          <a:xfrm>
            <a:off x="4191000" y="3962400"/>
            <a:ext cx="4953000" cy="2895600"/>
          </a:xfrm>
          <a:prstGeom prst="rect">
            <a:avLst/>
          </a:prstGeom>
          <a:noFill/>
          <a:ln w="9525">
            <a:noFill/>
            <a:miter lim="800000"/>
            <a:headEnd/>
            <a:tailEnd/>
          </a:ln>
        </p:spPr>
      </p:pic>
      <p:sp>
        <p:nvSpPr>
          <p:cNvPr id="13" name="Freeform 12"/>
          <p:cNvSpPr/>
          <p:nvPr userDrawn="1"/>
        </p:nvSpPr>
        <p:spPr>
          <a:xfrm>
            <a:off x="0" y="-7258"/>
            <a:ext cx="9129486" cy="6894286"/>
          </a:xfrm>
          <a:custGeom>
            <a:avLst/>
            <a:gdLst>
              <a:gd name="connsiteX0" fmla="*/ 0 w 9129486"/>
              <a:gd name="connsiteY0" fmla="*/ 0 h 6894286"/>
              <a:gd name="connsiteX1" fmla="*/ 9129486 w 9129486"/>
              <a:gd name="connsiteY1" fmla="*/ 0 h 6894286"/>
              <a:gd name="connsiteX2" fmla="*/ 9129486 w 9129486"/>
              <a:gd name="connsiteY2" fmla="*/ 1669143 h 6894286"/>
              <a:gd name="connsiteX3" fmla="*/ 8824686 w 9129486"/>
              <a:gd name="connsiteY3" fmla="*/ 1669143 h 6894286"/>
              <a:gd name="connsiteX4" fmla="*/ 8432800 w 9129486"/>
              <a:gd name="connsiteY4" fmla="*/ 1683657 h 6894286"/>
              <a:gd name="connsiteX5" fmla="*/ 8026400 w 9129486"/>
              <a:gd name="connsiteY5" fmla="*/ 1756229 h 6894286"/>
              <a:gd name="connsiteX6" fmla="*/ 7649029 w 9129486"/>
              <a:gd name="connsiteY6" fmla="*/ 1872343 h 6894286"/>
              <a:gd name="connsiteX7" fmla="*/ 7097486 w 9129486"/>
              <a:gd name="connsiteY7" fmla="*/ 2061029 h 6894286"/>
              <a:gd name="connsiteX8" fmla="*/ 6647543 w 9129486"/>
              <a:gd name="connsiteY8" fmla="*/ 2278743 h 6894286"/>
              <a:gd name="connsiteX9" fmla="*/ 6313714 w 9129486"/>
              <a:gd name="connsiteY9" fmla="*/ 2496457 h 6894286"/>
              <a:gd name="connsiteX10" fmla="*/ 5892800 w 9129486"/>
              <a:gd name="connsiteY10" fmla="*/ 2844800 h 6894286"/>
              <a:gd name="connsiteX11" fmla="*/ 5457371 w 9129486"/>
              <a:gd name="connsiteY11" fmla="*/ 3251200 h 6894286"/>
              <a:gd name="connsiteX12" fmla="*/ 5138057 w 9129486"/>
              <a:gd name="connsiteY12" fmla="*/ 3628571 h 6894286"/>
              <a:gd name="connsiteX13" fmla="*/ 4804229 w 9129486"/>
              <a:gd name="connsiteY13" fmla="*/ 4107543 h 6894286"/>
              <a:gd name="connsiteX14" fmla="*/ 4542971 w 9129486"/>
              <a:gd name="connsiteY14" fmla="*/ 4601029 h 6894286"/>
              <a:gd name="connsiteX15" fmla="*/ 4296229 w 9129486"/>
              <a:gd name="connsiteY15" fmla="*/ 5210629 h 6894286"/>
              <a:gd name="connsiteX16" fmla="*/ 4136571 w 9129486"/>
              <a:gd name="connsiteY16" fmla="*/ 5820229 h 6894286"/>
              <a:gd name="connsiteX17" fmla="*/ 4064000 w 9129486"/>
              <a:gd name="connsiteY17" fmla="*/ 6299200 h 6894286"/>
              <a:gd name="connsiteX18" fmla="*/ 4020457 w 9129486"/>
              <a:gd name="connsiteY18" fmla="*/ 6894286 h 6894286"/>
              <a:gd name="connsiteX19" fmla="*/ 0 w 9129486"/>
              <a:gd name="connsiteY19" fmla="*/ 6865257 h 6894286"/>
              <a:gd name="connsiteX20" fmla="*/ 0 w 9129486"/>
              <a:gd name="connsiteY20" fmla="*/ 0 h 68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9486" h="6894286">
                <a:moveTo>
                  <a:pt x="0" y="0"/>
                </a:moveTo>
                <a:lnTo>
                  <a:pt x="9129486" y="0"/>
                </a:lnTo>
                <a:lnTo>
                  <a:pt x="9129486" y="1669143"/>
                </a:lnTo>
                <a:lnTo>
                  <a:pt x="8824686" y="1669143"/>
                </a:lnTo>
                <a:lnTo>
                  <a:pt x="8432800" y="1683657"/>
                </a:lnTo>
                <a:lnTo>
                  <a:pt x="8026400" y="1756229"/>
                </a:lnTo>
                <a:lnTo>
                  <a:pt x="7649029" y="1872343"/>
                </a:lnTo>
                <a:lnTo>
                  <a:pt x="7097486" y="2061029"/>
                </a:lnTo>
                <a:lnTo>
                  <a:pt x="6647543" y="2278743"/>
                </a:lnTo>
                <a:lnTo>
                  <a:pt x="6313714" y="2496457"/>
                </a:lnTo>
                <a:lnTo>
                  <a:pt x="5892800" y="2844800"/>
                </a:lnTo>
                <a:lnTo>
                  <a:pt x="5457371" y="3251200"/>
                </a:lnTo>
                <a:lnTo>
                  <a:pt x="5138057" y="3628571"/>
                </a:lnTo>
                <a:lnTo>
                  <a:pt x="4804229" y="4107543"/>
                </a:lnTo>
                <a:lnTo>
                  <a:pt x="4542971" y="4601029"/>
                </a:lnTo>
                <a:lnTo>
                  <a:pt x="4296229" y="5210629"/>
                </a:lnTo>
                <a:lnTo>
                  <a:pt x="4136571" y="5820229"/>
                </a:lnTo>
                <a:lnTo>
                  <a:pt x="4064000" y="6299200"/>
                </a:lnTo>
                <a:lnTo>
                  <a:pt x="4020457" y="6894286"/>
                </a:lnTo>
                <a:lnTo>
                  <a:pt x="0" y="6865257"/>
                </a:lnTo>
                <a:lnTo>
                  <a:pt x="0" y="0"/>
                </a:lnTo>
                <a:close/>
              </a:path>
            </a:pathLst>
          </a:custGeom>
          <a:solidFill>
            <a:schemeClr val="bg1">
              <a:lumMod val="95000"/>
            </a:scheme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USACE_logo"/>
          <p:cNvPicPr>
            <a:picLocks noChangeAspect="1" noChangeArrowheads="1"/>
          </p:cNvPicPr>
          <p:nvPr userDrawn="1"/>
        </p:nvPicPr>
        <p:blipFill>
          <a:blip r:embed="rId15" cstate="print"/>
          <a:srcRect/>
          <a:stretch>
            <a:fillRect/>
          </a:stretch>
        </p:blipFill>
        <p:spPr bwMode="auto">
          <a:xfrm>
            <a:off x="228600" y="5081588"/>
            <a:ext cx="1371600" cy="938213"/>
          </a:xfrm>
          <a:prstGeom prst="rect">
            <a:avLst/>
          </a:prstGeom>
          <a:noFill/>
        </p:spPr>
      </p:pic>
      <p:sp>
        <p:nvSpPr>
          <p:cNvPr id="1043" name="Line 19"/>
          <p:cNvSpPr>
            <a:spLocks noChangeShapeType="1"/>
          </p:cNvSpPr>
          <p:nvPr/>
        </p:nvSpPr>
        <p:spPr bwMode="auto">
          <a:xfrm>
            <a:off x="4953000" y="3962400"/>
            <a:ext cx="4191000" cy="0"/>
          </a:xfrm>
          <a:prstGeom prst="line">
            <a:avLst/>
          </a:prstGeom>
          <a:noFill/>
          <a:ln w="63500">
            <a:solidFill>
              <a:schemeClr val="bg1"/>
            </a:solidFill>
            <a:round/>
            <a:headEnd/>
            <a:tailEnd/>
          </a:ln>
          <a:effectLst/>
        </p:spPr>
        <p:txBody>
          <a:bodyPr/>
          <a:lstStyle/>
          <a:p>
            <a:endParaRPr lang="en-US"/>
          </a:p>
        </p:txBody>
      </p:sp>
      <p:sp>
        <p:nvSpPr>
          <p:cNvPr id="1026" name="Rectangle 2"/>
          <p:cNvSpPr>
            <a:spLocks noGrp="1" noChangeArrowheads="1"/>
          </p:cNvSpPr>
          <p:nvPr>
            <p:ph type="title"/>
          </p:nvPr>
        </p:nvSpPr>
        <p:spPr bwMode="auto">
          <a:xfrm>
            <a:off x="76200" y="152400"/>
            <a:ext cx="6324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1033" name="Text Box 9"/>
          <p:cNvSpPr txBox="1">
            <a:spLocks noChangeArrowheads="1"/>
          </p:cNvSpPr>
          <p:nvPr/>
        </p:nvSpPr>
        <p:spPr bwMode="auto">
          <a:xfrm>
            <a:off x="136525" y="6096000"/>
            <a:ext cx="2454275" cy="549275"/>
          </a:xfrm>
          <a:prstGeom prst="rect">
            <a:avLst/>
          </a:prstGeom>
          <a:noFill/>
          <a:ln w="9525">
            <a:noFill/>
            <a:miter lim="800000"/>
            <a:headEnd/>
            <a:tailEnd/>
          </a:ln>
          <a:effectLst/>
        </p:spPr>
        <p:txBody>
          <a:bodyPr wrap="square">
            <a:spAutoFit/>
          </a:bodyPr>
          <a:lstStyle/>
          <a:p>
            <a:r>
              <a:rPr lang="en-US" sz="1200" b="1" dirty="0" smtClean="0"/>
              <a:t>Corps </a:t>
            </a:r>
            <a:r>
              <a:rPr lang="en-US" sz="1200" b="1" dirty="0"/>
              <a:t>of Engineers</a:t>
            </a:r>
          </a:p>
          <a:p>
            <a:r>
              <a:rPr lang="en-US" b="1" dirty="0"/>
              <a:t>BUILDING STRONG</a:t>
            </a:r>
            <a:r>
              <a:rPr lang="en-US" sz="1400" b="1" baseline="-25000" dirty="0"/>
              <a:t>®</a:t>
            </a:r>
          </a:p>
        </p:txBody>
      </p:sp>
      <p:pic>
        <p:nvPicPr>
          <p:cNvPr id="10" name="Picture 23"/>
          <p:cNvPicPr/>
          <p:nvPr userDrawn="1"/>
        </p:nvPicPr>
        <p:blipFill>
          <a:blip r:embed="rId16"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28600" y="3886200"/>
            <a:ext cx="1207672" cy="1131304"/>
          </a:xfrm>
          <a:prstGeom prst="rect">
            <a:avLst/>
          </a:prstGeom>
          <a:noFill/>
        </p:spPr>
      </p:pic>
      <p:pic>
        <p:nvPicPr>
          <p:cNvPr id="11" name="Picture 25"/>
          <p:cNvPicPr/>
          <p:nvPr userDrawn="1"/>
        </p:nvPicPr>
        <p:blipFill>
          <a:blip r:embed="rId17"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676400" y="3886200"/>
            <a:ext cx="1143000" cy="1143000"/>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3687647A-9332-4357-AB56-6FD9E33C24C2}" type="slidenum">
              <a:rPr lang="en-US"/>
              <a:pPr/>
              <a:t>‹#›</a:t>
            </a:fld>
            <a:endParaRPr lang="en-US"/>
          </a:p>
        </p:txBody>
      </p:sp>
      <p:sp>
        <p:nvSpPr>
          <p:cNvPr id="3082" name="Line 10"/>
          <p:cNvSpPr>
            <a:spLocks noChangeShapeType="1"/>
          </p:cNvSpPr>
          <p:nvPr/>
        </p:nvSpPr>
        <p:spPr bwMode="auto">
          <a:xfrm flipH="1">
            <a:off x="381000" y="6324600"/>
            <a:ext cx="7467600" cy="0"/>
          </a:xfrm>
          <a:prstGeom prst="line">
            <a:avLst/>
          </a:prstGeom>
          <a:noFill/>
          <a:ln w="9525">
            <a:solidFill>
              <a:schemeClr val="tx1"/>
            </a:solidFill>
            <a:round/>
            <a:headEnd/>
            <a:tailEnd/>
          </a:ln>
          <a:effectLst/>
        </p:spPr>
        <p:txBody>
          <a:bodyPr/>
          <a:lstStyle/>
          <a:p>
            <a:endParaRPr lang="en-US"/>
          </a:p>
        </p:txBody>
      </p:sp>
      <p:pic>
        <p:nvPicPr>
          <p:cNvPr id="8" name="Picture 8" descr="USACE_logo"/>
          <p:cNvPicPr>
            <a:picLocks noChangeAspect="1" noChangeArrowheads="1"/>
          </p:cNvPicPr>
          <p:nvPr userDrawn="1"/>
        </p:nvPicPr>
        <p:blipFill>
          <a:blip r:embed="rId14" cstate="print"/>
          <a:srcRect/>
          <a:stretch>
            <a:fillRect/>
          </a:stretch>
        </p:blipFill>
        <p:spPr bwMode="auto">
          <a:xfrm>
            <a:off x="8106597" y="5943600"/>
            <a:ext cx="1037403" cy="709613"/>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SzPct val="75000"/>
        <a:buFont typeface="Arial"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fontAlgn="base">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William.B.Empson@usace.army.mi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3.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 y="152400"/>
            <a:ext cx="7772400" cy="1470025"/>
          </a:xfrm>
        </p:spPr>
        <p:txBody>
          <a:bodyPr/>
          <a:lstStyle/>
          <a:p>
            <a:r>
              <a:rPr lang="en-US" dirty="0" smtClean="0"/>
              <a:t>Planning Emergency Exercises</a:t>
            </a:r>
            <a:endParaRPr lang="en-US" dirty="0"/>
          </a:p>
        </p:txBody>
      </p:sp>
      <p:sp>
        <p:nvSpPr>
          <p:cNvPr id="4100" name="Text Box 4"/>
          <p:cNvSpPr txBox="1">
            <a:spLocks noChangeArrowheads="1"/>
          </p:cNvSpPr>
          <p:nvPr/>
        </p:nvSpPr>
        <p:spPr bwMode="auto">
          <a:xfrm>
            <a:off x="152400" y="1447800"/>
            <a:ext cx="4495800" cy="2185214"/>
          </a:xfrm>
          <a:prstGeom prst="rect">
            <a:avLst/>
          </a:prstGeom>
          <a:noFill/>
          <a:ln w="9525">
            <a:noFill/>
            <a:miter lim="800000"/>
            <a:headEnd/>
            <a:tailEnd/>
          </a:ln>
          <a:effectLst/>
        </p:spPr>
        <p:txBody>
          <a:bodyPr wrap="square">
            <a:spAutoFit/>
          </a:bodyPr>
          <a:lstStyle/>
          <a:p>
            <a:r>
              <a:rPr lang="en-US" sz="1600" b="1" dirty="0" smtClean="0"/>
              <a:t>William Empson, PE, PMP </a:t>
            </a:r>
          </a:p>
          <a:p>
            <a:r>
              <a:rPr lang="en-US" sz="1600" dirty="0" smtClean="0"/>
              <a:t>Senior Levee Safety Program Risk Manager</a:t>
            </a:r>
          </a:p>
          <a:p>
            <a:r>
              <a:rPr lang="en-US" sz="1600" dirty="0" smtClean="0"/>
              <a:t>U.S. Army Corps of Engineers</a:t>
            </a:r>
          </a:p>
          <a:p>
            <a:r>
              <a:rPr lang="en-US" sz="1600" dirty="0" smtClean="0"/>
              <a:t>Risk Management Center    </a:t>
            </a:r>
          </a:p>
          <a:p>
            <a:r>
              <a:rPr lang="en-US" sz="1600" dirty="0" smtClean="0">
                <a:hlinkClick r:id="rId2"/>
              </a:rPr>
              <a:t>William.B.Empson@usace.army.mil</a:t>
            </a:r>
            <a:endParaRPr lang="en-US" sz="1600" dirty="0" smtClean="0"/>
          </a:p>
          <a:p>
            <a:pPr>
              <a:spcBef>
                <a:spcPts val="0"/>
              </a:spcBef>
            </a:pPr>
            <a:endParaRPr lang="en-US" sz="1400" dirty="0" smtClean="0"/>
          </a:p>
          <a:p>
            <a:pPr>
              <a:spcBef>
                <a:spcPts val="0"/>
              </a:spcBef>
            </a:pPr>
            <a:r>
              <a:rPr lang="en-US" sz="1400" dirty="0" smtClean="0"/>
              <a:t>Dam Safety Workshop</a:t>
            </a:r>
          </a:p>
          <a:p>
            <a:pPr>
              <a:spcBef>
                <a:spcPts val="0"/>
              </a:spcBef>
            </a:pPr>
            <a:r>
              <a:rPr lang="en-US" sz="1400" dirty="0" smtClean="0"/>
              <a:t>Brasília, Brazil</a:t>
            </a:r>
          </a:p>
          <a:p>
            <a:pPr>
              <a:spcBef>
                <a:spcPts val="0"/>
              </a:spcBef>
            </a:pPr>
            <a:r>
              <a:rPr lang="en-US" sz="1400" dirty="0" smtClean="0"/>
              <a:t>20-24 May 2013</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685800" y="2438400"/>
            <a:ext cx="8458200" cy="3416320"/>
          </a:xfrm>
          <a:prstGeom prst="rect">
            <a:avLst/>
          </a:prstGeom>
          <a:noFill/>
          <a:ln w="9525">
            <a:noFill/>
            <a:miter lim="800000"/>
            <a:headEnd/>
            <a:tailEnd/>
          </a:ln>
          <a:effectLst>
            <a:outerShdw dist="17961" dir="2700000" algn="ctr" rotWithShape="0">
              <a:schemeClr val="bg1"/>
            </a:outerShdw>
          </a:effectLst>
        </p:spPr>
        <p:txBody>
          <a:bodyPr>
            <a:spAutoFit/>
          </a:bodyPr>
          <a:lstStyle/>
          <a:p>
            <a:pPr marL="457200" indent="-457200">
              <a:buFont typeface="Wingdings" pitchFamily="2" charset="2"/>
              <a:buChar char="Ø"/>
              <a:defRPr/>
            </a:pPr>
            <a:r>
              <a:rPr lang="en-US" sz="2400" b="1" dirty="0"/>
              <a:t>Meeting format, minimum stress, no time </a:t>
            </a:r>
            <a:r>
              <a:rPr lang="en-US" sz="2400" b="1" dirty="0" smtClean="0"/>
              <a:t>constraints.</a:t>
            </a:r>
            <a:endParaRPr lang="en-US" sz="2400" b="1" dirty="0"/>
          </a:p>
          <a:p>
            <a:pPr marL="457200" indent="-457200">
              <a:buFont typeface="Wingdings" pitchFamily="2" charset="2"/>
              <a:buChar char="Ø"/>
              <a:defRPr/>
            </a:pPr>
            <a:endParaRPr lang="en-US" sz="2400" b="1" dirty="0" smtClean="0"/>
          </a:p>
          <a:p>
            <a:pPr marL="457200" indent="-457200">
              <a:buFont typeface="Wingdings" pitchFamily="2" charset="2"/>
              <a:buChar char="Ø"/>
              <a:defRPr/>
            </a:pPr>
            <a:r>
              <a:rPr lang="en-US" sz="2400" b="1" dirty="0" smtClean="0"/>
              <a:t>Facilitated Meeting.</a:t>
            </a:r>
          </a:p>
          <a:p>
            <a:pPr marL="457200" indent="-457200">
              <a:buFont typeface="Wingdings" pitchFamily="2" charset="2"/>
              <a:buChar char="Ø"/>
              <a:defRPr/>
            </a:pPr>
            <a:endParaRPr lang="en-US" sz="2400" b="1" dirty="0" smtClean="0"/>
          </a:p>
          <a:p>
            <a:pPr marL="457200" indent="-457200">
              <a:buFont typeface="Wingdings" pitchFamily="2" charset="2"/>
              <a:buChar char="Ø"/>
              <a:defRPr/>
            </a:pPr>
            <a:r>
              <a:rPr lang="en-US" sz="2400" b="1" dirty="0" smtClean="0"/>
              <a:t>1-4 hour Meeting.</a:t>
            </a:r>
            <a:endParaRPr lang="en-US" sz="2400" b="1" dirty="0"/>
          </a:p>
          <a:p>
            <a:pPr marL="457200" indent="-457200">
              <a:buFont typeface="Wingdings" pitchFamily="2" charset="2"/>
              <a:buChar char="Ø"/>
              <a:defRPr/>
            </a:pPr>
            <a:endParaRPr lang="en-US" sz="2400" b="1" dirty="0" smtClean="0"/>
          </a:p>
          <a:p>
            <a:pPr marL="457200" indent="-457200">
              <a:buFont typeface="Wingdings" pitchFamily="2" charset="2"/>
              <a:buChar char="Ø"/>
              <a:defRPr/>
            </a:pPr>
            <a:r>
              <a:rPr lang="en-US" sz="2400" b="1" dirty="0" smtClean="0"/>
              <a:t>Weeks </a:t>
            </a:r>
            <a:r>
              <a:rPr lang="en-US" sz="2400" b="1" dirty="0"/>
              <a:t>of preparation with 10 to 50 </a:t>
            </a:r>
            <a:r>
              <a:rPr lang="en-US" sz="2400" b="1" dirty="0" smtClean="0"/>
              <a:t>people.</a:t>
            </a:r>
            <a:endParaRPr lang="en-US" sz="2400" b="1" dirty="0"/>
          </a:p>
          <a:p>
            <a:pPr marL="457200" indent="-457200">
              <a:buFont typeface="Wingdings" pitchFamily="2" charset="2"/>
              <a:buChar char="Ø"/>
              <a:defRPr/>
            </a:pPr>
            <a:endParaRPr lang="en-US" sz="2400" b="1" dirty="0"/>
          </a:p>
          <a:p>
            <a:pPr marL="457200" indent="-457200">
              <a:buFont typeface="Wingdings" pitchFamily="2" charset="2"/>
              <a:buChar char="Ø"/>
              <a:defRPr/>
            </a:pPr>
            <a:endParaRPr lang="en-US" sz="2400" b="1" dirty="0"/>
          </a:p>
        </p:txBody>
      </p:sp>
      <p:sp>
        <p:nvSpPr>
          <p:cNvPr id="102403" name="Rectangle 3"/>
          <p:cNvSpPr>
            <a:spLocks noChangeArrowheads="1"/>
          </p:cNvSpPr>
          <p:nvPr/>
        </p:nvSpPr>
        <p:spPr bwMode="auto">
          <a:xfrm>
            <a:off x="3200400" y="990600"/>
            <a:ext cx="5410200" cy="519112"/>
          </a:xfrm>
          <a:prstGeom prst="rect">
            <a:avLst/>
          </a:prstGeom>
          <a:noFill/>
          <a:ln w="9525">
            <a:noFill/>
            <a:miter lim="800000"/>
            <a:headEnd/>
            <a:tailEnd/>
          </a:ln>
          <a:effectLst/>
        </p:spPr>
        <p:txBody>
          <a:bodyPr>
            <a:spAutoFit/>
          </a:bodyPr>
          <a:lstStyle/>
          <a:p>
            <a:pPr algn="ctr">
              <a:defRPr/>
            </a:pPr>
            <a:r>
              <a:rPr lang="en-US" sz="2800" b="1">
                <a:solidFill>
                  <a:srgbClr val="FF0000"/>
                </a:solidFill>
                <a:effectLst>
                  <a:outerShdw blurRad="38100" dist="38100" dir="2700000" algn="tl">
                    <a:srgbClr val="C0C0C0"/>
                  </a:outerShdw>
                </a:effectLst>
              </a:rPr>
              <a:t>Tabletop Exercise</a:t>
            </a:r>
          </a:p>
        </p:txBody>
      </p:sp>
      <p:sp>
        <p:nvSpPr>
          <p:cNvPr id="51204" name="AutoShape 4"/>
          <p:cNvSpPr>
            <a:spLocks noChangeArrowheads="1"/>
          </p:cNvSpPr>
          <p:nvPr/>
        </p:nvSpPr>
        <p:spPr bwMode="auto">
          <a:xfrm>
            <a:off x="914400" y="1433512"/>
            <a:ext cx="7391400" cy="838200"/>
          </a:xfrm>
          <a:prstGeom prst="rightArrow">
            <a:avLst>
              <a:gd name="adj1" fmla="val 38889"/>
              <a:gd name="adj2" fmla="val 76383"/>
            </a:avLst>
          </a:prstGeom>
          <a:solidFill>
            <a:srgbClr val="FFFFFF"/>
          </a:solidFill>
          <a:ln w="38100">
            <a:solidFill>
              <a:srgbClr val="FF0000"/>
            </a:solidFill>
            <a:miter lim="800000"/>
            <a:headEnd/>
            <a:tailEnd/>
          </a:ln>
        </p:spPr>
        <p:txBody>
          <a:bodyPr wrap="none" anchor="ctr"/>
          <a:lstStyle/>
          <a:p>
            <a:endParaRPr lang="en-US"/>
          </a:p>
        </p:txBody>
      </p:sp>
      <p:sp>
        <p:nvSpPr>
          <p:cNvPr id="51205" name="WordArt 5"/>
          <p:cNvSpPr>
            <a:spLocks noChangeArrowheads="1" noChangeShapeType="1" noTextEdit="1"/>
          </p:cNvSpPr>
          <p:nvPr/>
        </p:nvSpPr>
        <p:spPr bwMode="auto">
          <a:xfrm>
            <a:off x="1109663" y="1743075"/>
            <a:ext cx="1114425" cy="230187"/>
          </a:xfrm>
          <a:prstGeom prst="rect">
            <a:avLst/>
          </a:prstGeom>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rgbClr val="FF0000"/>
                </a:solidFill>
                <a:latin typeface="Comic Sans MS"/>
              </a:rPr>
              <a:t>Simple</a:t>
            </a:r>
          </a:p>
        </p:txBody>
      </p:sp>
      <p:sp>
        <p:nvSpPr>
          <p:cNvPr id="51206" name="WordArt 6"/>
          <p:cNvSpPr>
            <a:spLocks noChangeArrowheads="1" noChangeShapeType="1" noTextEdit="1"/>
          </p:cNvSpPr>
          <p:nvPr/>
        </p:nvSpPr>
        <p:spPr bwMode="auto">
          <a:xfrm>
            <a:off x="6737350" y="1743075"/>
            <a:ext cx="1114425" cy="23018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Book Antiqua"/>
              </a:rPr>
              <a:t>Complex</a:t>
            </a:r>
          </a:p>
        </p:txBody>
      </p:sp>
      <p:sp>
        <p:nvSpPr>
          <p:cNvPr id="51207" name="AutoShape 7"/>
          <p:cNvSpPr>
            <a:spLocks noChangeArrowheads="1"/>
          </p:cNvSpPr>
          <p:nvPr/>
        </p:nvSpPr>
        <p:spPr bwMode="auto">
          <a:xfrm>
            <a:off x="3810000" y="1128712"/>
            <a:ext cx="609600" cy="457200"/>
          </a:xfrm>
          <a:prstGeom prst="downArrow">
            <a:avLst>
              <a:gd name="adj1" fmla="val 50000"/>
              <a:gd name="adj2" fmla="val 25000"/>
            </a:avLst>
          </a:prstGeom>
          <a:solidFill>
            <a:srgbClr val="FF0000"/>
          </a:solidFill>
          <a:ln w="25400">
            <a:solidFill>
              <a:srgbClr val="000000"/>
            </a:solidFill>
            <a:miter lim="800000"/>
            <a:headEnd/>
            <a:tailEnd/>
          </a:ln>
        </p:spPr>
        <p:txBody>
          <a:bodyPr wrap="none" anchor="ctr"/>
          <a:lstStyle/>
          <a:p>
            <a:endParaRPr lang="en-US"/>
          </a:p>
        </p:txBody>
      </p:sp>
      <p:sp>
        <p:nvSpPr>
          <p:cNvPr id="51208" name="Text Box 8"/>
          <p:cNvSpPr txBox="1">
            <a:spLocks noChangeArrowheads="1"/>
          </p:cNvSpPr>
          <p:nvPr/>
        </p:nvSpPr>
        <p:spPr bwMode="auto">
          <a:xfrm>
            <a:off x="3943350" y="1128712"/>
            <a:ext cx="374650" cy="366713"/>
          </a:xfrm>
          <a:prstGeom prst="rect">
            <a:avLst/>
          </a:prstGeom>
          <a:noFill/>
          <a:ln w="9525">
            <a:noFill/>
            <a:miter lim="800000"/>
            <a:headEnd/>
            <a:tailEnd/>
          </a:ln>
        </p:spPr>
        <p:txBody>
          <a:bodyPr wrap="none">
            <a:spAutoFit/>
          </a:bodyPr>
          <a:lstStyle/>
          <a:p>
            <a:pPr eaLnBrk="0" hangingPunct="0"/>
            <a:r>
              <a:rPr lang="en-US" b="1">
                <a:solidFill>
                  <a:srgbClr val="000000"/>
                </a:solidFill>
              </a:rPr>
              <a:t>3.</a:t>
            </a:r>
          </a:p>
        </p:txBody>
      </p:sp>
      <p:sp>
        <p:nvSpPr>
          <p:cNvPr id="102409" name="Rectangle 9"/>
          <p:cNvSpPr>
            <a:spLocks noChangeArrowheads="1"/>
          </p:cNvSpPr>
          <p:nvPr/>
        </p:nvSpPr>
        <p:spPr bwMode="auto">
          <a:xfrm>
            <a:off x="838200" y="228600"/>
            <a:ext cx="7832725" cy="646331"/>
          </a:xfrm>
          <a:prstGeom prst="rect">
            <a:avLst/>
          </a:prstGeom>
          <a:noFill/>
          <a:ln w="9525">
            <a:noFill/>
            <a:miter lim="800000"/>
            <a:headEnd/>
            <a:tailEnd/>
          </a:ln>
          <a:effectLst/>
        </p:spPr>
        <p:txBody>
          <a:bodyPr>
            <a:spAutoFit/>
          </a:bodyPr>
          <a:lstStyle/>
          <a:p>
            <a:pPr algn="ctr">
              <a:defRPr/>
            </a:pPr>
            <a:r>
              <a:rPr lang="en-US" sz="3600" b="1" dirty="0">
                <a:effectLst>
                  <a:outerShdw blurRad="38100" dist="38100" dir="2700000" algn="tl">
                    <a:srgbClr val="C0C0C0"/>
                  </a:outerShdw>
                </a:effectLst>
                <a:latin typeface="Arial" pitchFamily="34" charset="0"/>
                <a:cs typeface="Arial" pitchFamily="34" charset="0"/>
              </a:rPr>
              <a:t>Emergency Response Exercises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ChangeArrowheads="1"/>
          </p:cNvSpPr>
          <p:nvPr/>
        </p:nvSpPr>
        <p:spPr bwMode="auto">
          <a:xfrm>
            <a:off x="3200400" y="1981200"/>
            <a:ext cx="5410200" cy="519112"/>
          </a:xfrm>
          <a:prstGeom prst="rect">
            <a:avLst/>
          </a:prstGeom>
          <a:noFill/>
          <a:ln w="9525">
            <a:noFill/>
            <a:miter lim="800000"/>
            <a:headEnd/>
            <a:tailEnd/>
          </a:ln>
          <a:effectLst/>
        </p:spPr>
        <p:txBody>
          <a:bodyPr>
            <a:spAutoFit/>
          </a:bodyPr>
          <a:lstStyle/>
          <a:p>
            <a:pPr algn="ctr">
              <a:defRPr/>
            </a:pPr>
            <a:r>
              <a:rPr lang="en-US" sz="2800" b="1" dirty="0">
                <a:solidFill>
                  <a:srgbClr val="FF0000"/>
                </a:solidFill>
                <a:effectLst>
                  <a:outerShdw blurRad="38100" dist="38100" dir="2700000" algn="tl">
                    <a:srgbClr val="C0C0C0"/>
                  </a:outerShdw>
                </a:effectLst>
              </a:rPr>
              <a:t>Tabletop Exercise</a:t>
            </a:r>
          </a:p>
        </p:txBody>
      </p:sp>
      <p:sp>
        <p:nvSpPr>
          <p:cNvPr id="52227" name="AutoShape 4"/>
          <p:cNvSpPr>
            <a:spLocks noChangeArrowheads="1"/>
          </p:cNvSpPr>
          <p:nvPr/>
        </p:nvSpPr>
        <p:spPr bwMode="auto">
          <a:xfrm>
            <a:off x="990600" y="1447800"/>
            <a:ext cx="7391400" cy="838200"/>
          </a:xfrm>
          <a:prstGeom prst="rightArrow">
            <a:avLst>
              <a:gd name="adj1" fmla="val 38889"/>
              <a:gd name="adj2" fmla="val 76383"/>
            </a:avLst>
          </a:prstGeom>
          <a:solidFill>
            <a:srgbClr val="FFFFFF"/>
          </a:solidFill>
          <a:ln w="38100">
            <a:solidFill>
              <a:srgbClr val="FF0000"/>
            </a:solidFill>
            <a:miter lim="800000"/>
            <a:headEnd/>
            <a:tailEnd/>
          </a:ln>
        </p:spPr>
        <p:txBody>
          <a:bodyPr wrap="none" anchor="ctr"/>
          <a:lstStyle/>
          <a:p>
            <a:endParaRPr lang="en-US"/>
          </a:p>
        </p:txBody>
      </p:sp>
      <p:sp>
        <p:nvSpPr>
          <p:cNvPr id="52228" name="WordArt 5"/>
          <p:cNvSpPr>
            <a:spLocks noChangeArrowheads="1" noChangeShapeType="1" noTextEdit="1"/>
          </p:cNvSpPr>
          <p:nvPr/>
        </p:nvSpPr>
        <p:spPr bwMode="auto">
          <a:xfrm>
            <a:off x="1185863" y="1757363"/>
            <a:ext cx="1114425" cy="230187"/>
          </a:xfrm>
          <a:prstGeom prst="rect">
            <a:avLst/>
          </a:prstGeom>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rgbClr val="FF0000"/>
                </a:solidFill>
                <a:latin typeface="Comic Sans MS"/>
              </a:rPr>
              <a:t>Simple</a:t>
            </a:r>
          </a:p>
        </p:txBody>
      </p:sp>
      <p:sp>
        <p:nvSpPr>
          <p:cNvPr id="52229" name="WordArt 6"/>
          <p:cNvSpPr>
            <a:spLocks noChangeArrowheads="1" noChangeShapeType="1" noTextEdit="1"/>
          </p:cNvSpPr>
          <p:nvPr/>
        </p:nvSpPr>
        <p:spPr bwMode="auto">
          <a:xfrm>
            <a:off x="6813550" y="1757363"/>
            <a:ext cx="1114425" cy="23018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Book Antiqua"/>
              </a:rPr>
              <a:t>Complex</a:t>
            </a:r>
          </a:p>
        </p:txBody>
      </p:sp>
      <p:sp>
        <p:nvSpPr>
          <p:cNvPr id="52230" name="AutoShape 7"/>
          <p:cNvSpPr>
            <a:spLocks noChangeArrowheads="1"/>
          </p:cNvSpPr>
          <p:nvPr/>
        </p:nvSpPr>
        <p:spPr bwMode="auto">
          <a:xfrm>
            <a:off x="3886200" y="1143000"/>
            <a:ext cx="609600" cy="457200"/>
          </a:xfrm>
          <a:prstGeom prst="downArrow">
            <a:avLst>
              <a:gd name="adj1" fmla="val 50000"/>
              <a:gd name="adj2" fmla="val 25000"/>
            </a:avLst>
          </a:prstGeom>
          <a:solidFill>
            <a:srgbClr val="FF0000"/>
          </a:solidFill>
          <a:ln w="25400">
            <a:solidFill>
              <a:srgbClr val="000000"/>
            </a:solidFill>
            <a:miter lim="800000"/>
            <a:headEnd/>
            <a:tailEnd/>
          </a:ln>
        </p:spPr>
        <p:txBody>
          <a:bodyPr wrap="none" anchor="ctr"/>
          <a:lstStyle/>
          <a:p>
            <a:endParaRPr lang="en-US"/>
          </a:p>
        </p:txBody>
      </p:sp>
      <p:sp>
        <p:nvSpPr>
          <p:cNvPr id="52231" name="Text Box 8"/>
          <p:cNvSpPr txBox="1">
            <a:spLocks noChangeArrowheads="1"/>
          </p:cNvSpPr>
          <p:nvPr/>
        </p:nvSpPr>
        <p:spPr bwMode="auto">
          <a:xfrm>
            <a:off x="4019550" y="1143000"/>
            <a:ext cx="374650" cy="366713"/>
          </a:xfrm>
          <a:prstGeom prst="rect">
            <a:avLst/>
          </a:prstGeom>
          <a:noFill/>
          <a:ln w="9525">
            <a:noFill/>
            <a:miter lim="800000"/>
            <a:headEnd/>
            <a:tailEnd/>
          </a:ln>
        </p:spPr>
        <p:txBody>
          <a:bodyPr wrap="none">
            <a:spAutoFit/>
          </a:bodyPr>
          <a:lstStyle/>
          <a:p>
            <a:pPr eaLnBrk="0" hangingPunct="0"/>
            <a:r>
              <a:rPr lang="en-US" b="1" dirty="0">
                <a:solidFill>
                  <a:srgbClr val="000000"/>
                </a:solidFill>
              </a:rPr>
              <a:t>3.</a:t>
            </a:r>
          </a:p>
        </p:txBody>
      </p:sp>
      <p:sp>
        <p:nvSpPr>
          <p:cNvPr id="166921" name="Rectangle 9"/>
          <p:cNvSpPr>
            <a:spLocks noChangeArrowheads="1"/>
          </p:cNvSpPr>
          <p:nvPr/>
        </p:nvSpPr>
        <p:spPr bwMode="auto">
          <a:xfrm>
            <a:off x="762000" y="304800"/>
            <a:ext cx="7832725" cy="646331"/>
          </a:xfrm>
          <a:prstGeom prst="rect">
            <a:avLst/>
          </a:prstGeom>
          <a:noFill/>
          <a:ln w="9525">
            <a:noFill/>
            <a:miter lim="800000"/>
            <a:headEnd/>
            <a:tailEnd/>
          </a:ln>
          <a:effectLst/>
        </p:spPr>
        <p:txBody>
          <a:bodyPr>
            <a:spAutoFit/>
          </a:bodyPr>
          <a:lstStyle/>
          <a:p>
            <a:pPr algn="ctr">
              <a:defRPr/>
            </a:pPr>
            <a:r>
              <a:rPr lang="en-US" sz="3600" b="1" dirty="0">
                <a:latin typeface="Arial" pitchFamily="34" charset="0"/>
                <a:cs typeface="Arial" pitchFamily="34" charset="0"/>
              </a:rPr>
              <a:t>Emergency Response Exercises</a:t>
            </a:r>
          </a:p>
        </p:txBody>
      </p:sp>
      <p:pic>
        <p:nvPicPr>
          <p:cNvPr id="52233" name="Picture 10" descr="Stockton 044"/>
          <p:cNvPicPr>
            <a:picLocks noChangeAspect="1" noChangeArrowheads="1"/>
          </p:cNvPicPr>
          <p:nvPr/>
        </p:nvPicPr>
        <p:blipFill>
          <a:blip r:embed="rId3" cstate="print"/>
          <a:srcRect/>
          <a:stretch>
            <a:fillRect/>
          </a:stretch>
        </p:blipFill>
        <p:spPr bwMode="auto">
          <a:xfrm>
            <a:off x="4572000" y="2590800"/>
            <a:ext cx="4241800" cy="3181350"/>
          </a:xfrm>
          <a:prstGeom prst="rect">
            <a:avLst/>
          </a:prstGeom>
          <a:noFill/>
          <a:ln w="9525">
            <a:noFill/>
            <a:miter lim="800000"/>
            <a:headEnd/>
            <a:tailEnd/>
          </a:ln>
        </p:spPr>
      </p:pic>
      <p:pic>
        <p:nvPicPr>
          <p:cNvPr id="52234" name="Picture 11" descr="Stockton 049"/>
          <p:cNvPicPr>
            <a:picLocks noChangeAspect="1" noChangeArrowheads="1"/>
          </p:cNvPicPr>
          <p:nvPr/>
        </p:nvPicPr>
        <p:blipFill>
          <a:blip r:embed="rId4" cstate="print"/>
          <a:srcRect/>
          <a:stretch>
            <a:fillRect/>
          </a:stretch>
        </p:blipFill>
        <p:spPr bwMode="auto">
          <a:xfrm>
            <a:off x="228600" y="2590800"/>
            <a:ext cx="42672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685800" y="2438400"/>
            <a:ext cx="8458200" cy="4154984"/>
          </a:xfrm>
          <a:prstGeom prst="rect">
            <a:avLst/>
          </a:prstGeom>
          <a:noFill/>
          <a:ln w="9525">
            <a:noFill/>
            <a:miter lim="800000"/>
            <a:headEnd/>
            <a:tailEnd/>
          </a:ln>
          <a:effectLst>
            <a:outerShdw dist="17961" dir="2700000" algn="ctr" rotWithShape="0">
              <a:schemeClr val="bg1"/>
            </a:outerShdw>
          </a:effectLst>
        </p:spPr>
        <p:txBody>
          <a:bodyPr>
            <a:spAutoFit/>
          </a:bodyPr>
          <a:lstStyle/>
          <a:p>
            <a:pPr marL="457200" indent="-457200">
              <a:buFont typeface="Wingdings" pitchFamily="2" charset="2"/>
              <a:buChar char="Ø"/>
              <a:defRPr/>
            </a:pPr>
            <a:r>
              <a:rPr lang="en-US" sz="2400" b="1" dirty="0" smtClean="0"/>
              <a:t>Describe simulated emergency.</a:t>
            </a:r>
          </a:p>
          <a:p>
            <a:pPr marL="457200" indent="-457200">
              <a:buFont typeface="Wingdings" pitchFamily="2" charset="2"/>
              <a:buChar char="Ø"/>
              <a:defRPr/>
            </a:pPr>
            <a:endParaRPr lang="en-US" sz="2400" b="1" dirty="0" smtClean="0"/>
          </a:p>
          <a:p>
            <a:pPr marL="457200" indent="-457200">
              <a:buFont typeface="Wingdings" pitchFamily="2" charset="2"/>
              <a:buChar char="Ø"/>
              <a:defRPr/>
            </a:pPr>
            <a:r>
              <a:rPr lang="en-US" sz="2400" b="1" dirty="0" smtClean="0"/>
              <a:t>Discussion of responses/actions.</a:t>
            </a:r>
          </a:p>
          <a:p>
            <a:pPr marL="457200" indent="-457200">
              <a:buFont typeface="Wingdings" pitchFamily="2" charset="2"/>
              <a:buChar char="Ø"/>
              <a:defRPr/>
            </a:pPr>
            <a:endParaRPr lang="en-US" sz="2400" b="1" dirty="0" smtClean="0"/>
          </a:p>
          <a:p>
            <a:pPr marL="457200" indent="-457200">
              <a:buFont typeface="Wingdings" pitchFamily="2" charset="2"/>
              <a:buChar char="Ø"/>
              <a:defRPr/>
            </a:pPr>
            <a:r>
              <a:rPr lang="en-US" sz="2400" b="1" dirty="0" smtClean="0"/>
              <a:t>Goal is to evaluate EAP, resolve responsibility, and coordination issues.</a:t>
            </a:r>
          </a:p>
          <a:p>
            <a:pPr marL="457200" indent="-457200">
              <a:buFont typeface="Wingdings" pitchFamily="2" charset="2"/>
              <a:buChar char="Ø"/>
              <a:defRPr/>
            </a:pPr>
            <a:endParaRPr lang="en-US" sz="2400" b="1" dirty="0" smtClean="0"/>
          </a:p>
          <a:p>
            <a:pPr marL="457200" indent="-457200">
              <a:buFont typeface="Wingdings" pitchFamily="2" charset="2"/>
              <a:buChar char="Ø"/>
              <a:defRPr/>
            </a:pPr>
            <a:r>
              <a:rPr lang="en-US" sz="2400" b="1" dirty="0" smtClean="0"/>
              <a:t>Build Relationships.</a:t>
            </a:r>
          </a:p>
          <a:p>
            <a:pPr marL="457200" indent="-457200">
              <a:buFont typeface="Wingdings" pitchFamily="2" charset="2"/>
              <a:buChar char="Ø"/>
              <a:defRPr/>
            </a:pPr>
            <a:endParaRPr lang="en-US" sz="2400" b="1" dirty="0" smtClean="0"/>
          </a:p>
          <a:p>
            <a:pPr marL="457200" indent="-457200">
              <a:buFont typeface="Wingdings" pitchFamily="2" charset="2"/>
              <a:buChar char="Ø"/>
              <a:defRPr/>
            </a:pPr>
            <a:r>
              <a:rPr lang="en-US" sz="2400" b="1" dirty="0" smtClean="0"/>
              <a:t>Preparation for Functional Exercise.</a:t>
            </a:r>
          </a:p>
          <a:p>
            <a:pPr marL="457200" indent="-457200">
              <a:buFont typeface="Wingdings" pitchFamily="2" charset="2"/>
              <a:buChar char="Ø"/>
              <a:defRPr/>
            </a:pPr>
            <a:endParaRPr lang="en-US" sz="2400" b="1" dirty="0"/>
          </a:p>
        </p:txBody>
      </p:sp>
      <p:sp>
        <p:nvSpPr>
          <p:cNvPr id="102403" name="Rectangle 3"/>
          <p:cNvSpPr>
            <a:spLocks noChangeArrowheads="1"/>
          </p:cNvSpPr>
          <p:nvPr/>
        </p:nvSpPr>
        <p:spPr bwMode="auto">
          <a:xfrm>
            <a:off x="3200400" y="990600"/>
            <a:ext cx="5410200" cy="519112"/>
          </a:xfrm>
          <a:prstGeom prst="rect">
            <a:avLst/>
          </a:prstGeom>
          <a:noFill/>
          <a:ln w="9525">
            <a:noFill/>
            <a:miter lim="800000"/>
            <a:headEnd/>
            <a:tailEnd/>
          </a:ln>
          <a:effectLst/>
        </p:spPr>
        <p:txBody>
          <a:bodyPr>
            <a:spAutoFit/>
          </a:bodyPr>
          <a:lstStyle/>
          <a:p>
            <a:pPr algn="ctr">
              <a:defRPr/>
            </a:pPr>
            <a:r>
              <a:rPr lang="en-US" sz="2800" b="1">
                <a:solidFill>
                  <a:srgbClr val="FF0000"/>
                </a:solidFill>
                <a:effectLst>
                  <a:outerShdw blurRad="38100" dist="38100" dir="2700000" algn="tl">
                    <a:srgbClr val="C0C0C0"/>
                  </a:outerShdw>
                </a:effectLst>
              </a:rPr>
              <a:t>Tabletop Exercise</a:t>
            </a:r>
          </a:p>
        </p:txBody>
      </p:sp>
      <p:sp>
        <p:nvSpPr>
          <p:cNvPr id="51204" name="AutoShape 4"/>
          <p:cNvSpPr>
            <a:spLocks noChangeArrowheads="1"/>
          </p:cNvSpPr>
          <p:nvPr/>
        </p:nvSpPr>
        <p:spPr bwMode="auto">
          <a:xfrm>
            <a:off x="914400" y="1433512"/>
            <a:ext cx="7391400" cy="838200"/>
          </a:xfrm>
          <a:prstGeom prst="rightArrow">
            <a:avLst>
              <a:gd name="adj1" fmla="val 38889"/>
              <a:gd name="adj2" fmla="val 76383"/>
            </a:avLst>
          </a:prstGeom>
          <a:solidFill>
            <a:srgbClr val="FFFFFF"/>
          </a:solidFill>
          <a:ln w="38100">
            <a:solidFill>
              <a:srgbClr val="FF0000"/>
            </a:solidFill>
            <a:miter lim="800000"/>
            <a:headEnd/>
            <a:tailEnd/>
          </a:ln>
        </p:spPr>
        <p:txBody>
          <a:bodyPr wrap="none" anchor="ctr"/>
          <a:lstStyle/>
          <a:p>
            <a:endParaRPr lang="en-US"/>
          </a:p>
        </p:txBody>
      </p:sp>
      <p:sp>
        <p:nvSpPr>
          <p:cNvPr id="51205" name="WordArt 5"/>
          <p:cNvSpPr>
            <a:spLocks noChangeArrowheads="1" noChangeShapeType="1" noTextEdit="1"/>
          </p:cNvSpPr>
          <p:nvPr/>
        </p:nvSpPr>
        <p:spPr bwMode="auto">
          <a:xfrm>
            <a:off x="1109663" y="1743075"/>
            <a:ext cx="1114425" cy="230187"/>
          </a:xfrm>
          <a:prstGeom prst="rect">
            <a:avLst/>
          </a:prstGeom>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rgbClr val="FF0000"/>
                </a:solidFill>
                <a:latin typeface="Comic Sans MS"/>
              </a:rPr>
              <a:t>Simple</a:t>
            </a:r>
          </a:p>
        </p:txBody>
      </p:sp>
      <p:sp>
        <p:nvSpPr>
          <p:cNvPr id="51206" name="WordArt 6"/>
          <p:cNvSpPr>
            <a:spLocks noChangeArrowheads="1" noChangeShapeType="1" noTextEdit="1"/>
          </p:cNvSpPr>
          <p:nvPr/>
        </p:nvSpPr>
        <p:spPr bwMode="auto">
          <a:xfrm>
            <a:off x="6737350" y="1743075"/>
            <a:ext cx="1114425" cy="23018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Book Antiqua"/>
              </a:rPr>
              <a:t>Complex</a:t>
            </a:r>
          </a:p>
        </p:txBody>
      </p:sp>
      <p:sp>
        <p:nvSpPr>
          <p:cNvPr id="51207" name="AutoShape 7"/>
          <p:cNvSpPr>
            <a:spLocks noChangeArrowheads="1"/>
          </p:cNvSpPr>
          <p:nvPr/>
        </p:nvSpPr>
        <p:spPr bwMode="auto">
          <a:xfrm>
            <a:off x="3810000" y="1128712"/>
            <a:ext cx="609600" cy="457200"/>
          </a:xfrm>
          <a:prstGeom prst="downArrow">
            <a:avLst>
              <a:gd name="adj1" fmla="val 50000"/>
              <a:gd name="adj2" fmla="val 25000"/>
            </a:avLst>
          </a:prstGeom>
          <a:solidFill>
            <a:srgbClr val="FF0000"/>
          </a:solidFill>
          <a:ln w="25400">
            <a:solidFill>
              <a:srgbClr val="000000"/>
            </a:solidFill>
            <a:miter lim="800000"/>
            <a:headEnd/>
            <a:tailEnd/>
          </a:ln>
        </p:spPr>
        <p:txBody>
          <a:bodyPr wrap="none" anchor="ctr"/>
          <a:lstStyle/>
          <a:p>
            <a:endParaRPr lang="en-US"/>
          </a:p>
        </p:txBody>
      </p:sp>
      <p:sp>
        <p:nvSpPr>
          <p:cNvPr id="51208" name="Text Box 8"/>
          <p:cNvSpPr txBox="1">
            <a:spLocks noChangeArrowheads="1"/>
          </p:cNvSpPr>
          <p:nvPr/>
        </p:nvSpPr>
        <p:spPr bwMode="auto">
          <a:xfrm>
            <a:off x="3943350" y="1128712"/>
            <a:ext cx="374650" cy="366713"/>
          </a:xfrm>
          <a:prstGeom prst="rect">
            <a:avLst/>
          </a:prstGeom>
          <a:noFill/>
          <a:ln w="9525">
            <a:noFill/>
            <a:miter lim="800000"/>
            <a:headEnd/>
            <a:tailEnd/>
          </a:ln>
        </p:spPr>
        <p:txBody>
          <a:bodyPr wrap="none">
            <a:spAutoFit/>
          </a:bodyPr>
          <a:lstStyle/>
          <a:p>
            <a:pPr eaLnBrk="0" hangingPunct="0"/>
            <a:r>
              <a:rPr lang="en-US" b="1">
                <a:solidFill>
                  <a:srgbClr val="000000"/>
                </a:solidFill>
              </a:rPr>
              <a:t>3.</a:t>
            </a:r>
          </a:p>
        </p:txBody>
      </p:sp>
      <p:sp>
        <p:nvSpPr>
          <p:cNvPr id="102409" name="Rectangle 9"/>
          <p:cNvSpPr>
            <a:spLocks noChangeArrowheads="1"/>
          </p:cNvSpPr>
          <p:nvPr/>
        </p:nvSpPr>
        <p:spPr bwMode="auto">
          <a:xfrm>
            <a:off x="838200" y="228600"/>
            <a:ext cx="7832725" cy="646331"/>
          </a:xfrm>
          <a:prstGeom prst="rect">
            <a:avLst/>
          </a:prstGeom>
          <a:noFill/>
          <a:ln w="9525">
            <a:noFill/>
            <a:miter lim="800000"/>
            <a:headEnd/>
            <a:tailEnd/>
          </a:ln>
          <a:effectLst/>
        </p:spPr>
        <p:txBody>
          <a:bodyPr>
            <a:spAutoFit/>
          </a:bodyPr>
          <a:lstStyle/>
          <a:p>
            <a:pPr algn="ctr">
              <a:defRPr/>
            </a:pPr>
            <a:r>
              <a:rPr lang="en-US" sz="3600" b="1" dirty="0">
                <a:effectLst>
                  <a:outerShdw blurRad="38100" dist="38100" dir="2700000" algn="tl">
                    <a:srgbClr val="C0C0C0"/>
                  </a:outerShdw>
                </a:effectLst>
                <a:latin typeface="Arial" pitchFamily="34" charset="0"/>
                <a:cs typeface="Arial" pitchFamily="34" charset="0"/>
              </a:rPr>
              <a:t>Emergency Response Exercises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838200" y="152400"/>
            <a:ext cx="7832725" cy="646331"/>
          </a:xfrm>
          <a:prstGeom prst="rect">
            <a:avLst/>
          </a:prstGeom>
          <a:noFill/>
          <a:ln w="9525">
            <a:noFill/>
            <a:miter lim="800000"/>
            <a:headEnd/>
            <a:tailEnd/>
          </a:ln>
          <a:effectLst/>
        </p:spPr>
        <p:txBody>
          <a:bodyPr>
            <a:spAutoFit/>
          </a:bodyPr>
          <a:lstStyle/>
          <a:p>
            <a:pPr algn="ctr">
              <a:defRPr/>
            </a:pPr>
            <a:r>
              <a:rPr lang="en-US" sz="3600" b="1" dirty="0" smtClean="0">
                <a:effectLst>
                  <a:outerShdw blurRad="38100" dist="38100" dir="2700000" algn="tl">
                    <a:srgbClr val="C0C0C0"/>
                  </a:outerShdw>
                </a:effectLst>
                <a:latin typeface="Arial" pitchFamily="34" charset="0"/>
                <a:cs typeface="Arial" pitchFamily="34" charset="0"/>
              </a:rPr>
              <a:t>Scenario</a:t>
            </a:r>
            <a:endParaRPr lang="en-US" sz="3600" b="1" dirty="0">
              <a:effectLst>
                <a:outerShdw blurRad="38100" dist="38100" dir="2700000" algn="tl">
                  <a:srgbClr val="C0C0C0"/>
                </a:outerShdw>
              </a:effectLst>
              <a:latin typeface="Arial" pitchFamily="34" charset="0"/>
              <a:cs typeface="Arial" pitchFamily="34" charset="0"/>
            </a:endParaRPr>
          </a:p>
        </p:txBody>
      </p:sp>
      <p:sp>
        <p:nvSpPr>
          <p:cNvPr id="25601" name="Rectangle 1"/>
          <p:cNvSpPr>
            <a:spLocks noChangeArrowheads="1"/>
          </p:cNvSpPr>
          <p:nvPr/>
        </p:nvSpPr>
        <p:spPr bwMode="auto">
          <a:xfrm>
            <a:off x="152400" y="762000"/>
            <a:ext cx="8762999"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828800" algn="l"/>
                <a:tab pos="2286000" algn="l"/>
                <a:tab pos="2743200" algn="l"/>
                <a:tab pos="3200400" algn="l"/>
                <a:tab pos="3657600" algn="l"/>
                <a:tab pos="4114800" algn="l"/>
                <a:tab pos="4572000" algn="l"/>
                <a:tab pos="5029200" algn="l"/>
                <a:tab pos="5486400" algn="l"/>
                <a:tab pos="5943600"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Steady rain has been falling in the region for several weeks due to a moisture-laden low pressure system.  Some roads had to be closed and a small number of residents had to be evacuated along overflowing streams downstream</a:t>
            </a:r>
            <a:r>
              <a:rPr kumimoji="0" lang="en-US" b="0" i="0" u="none" strike="noStrike" cap="none" normalizeH="0" dirty="0" smtClean="0">
                <a:ln>
                  <a:noFill/>
                </a:ln>
                <a:solidFill>
                  <a:schemeClr val="tx1"/>
                </a:solidFill>
                <a:effectLst/>
                <a:latin typeface="Arial" pitchFamily="34" charset="0"/>
                <a:ea typeface="Times New Roman" pitchFamily="18" charset="0"/>
                <a:cs typeface="Times New Roman" pitchFamily="18" charset="0"/>
              </a:rPr>
              <a:t> of the dam</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The lake is at</a:t>
            </a:r>
            <a:r>
              <a:rPr kumimoji="0" lang="en-US" b="0" i="0" u="none" strike="noStrike" cap="none" normalizeH="0" dirty="0" smtClean="0">
                <a:ln>
                  <a:noFill/>
                </a:ln>
                <a:solidFill>
                  <a:schemeClr val="tx1"/>
                </a:solidFill>
                <a:effectLst/>
                <a:latin typeface="Arial" pitchFamily="34" charset="0"/>
                <a:ea typeface="Times New Roman" pitchFamily="18" charset="0"/>
                <a:cs typeface="Times New Roman" pitchFamily="18" charset="0"/>
              </a:rPr>
              <a:t> the top of the flood pool and still rising.  All gates are closed to avoid imposing additional downstream flooding.</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828800" algn="l"/>
                <a:tab pos="2286000" algn="l"/>
                <a:tab pos="2743200" algn="l"/>
                <a:tab pos="3200400" algn="l"/>
                <a:tab pos="3657600" algn="l"/>
                <a:tab pos="4114800" algn="l"/>
                <a:tab pos="4572000" algn="l"/>
                <a:tab pos="5029200" algn="l"/>
                <a:tab pos="5486400" algn="l"/>
                <a:tab pos="5943600" algn="l"/>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28800" algn="l"/>
                <a:tab pos="2286000" algn="l"/>
                <a:tab pos="2743200" algn="l"/>
                <a:tab pos="3200400" algn="l"/>
                <a:tab pos="3657600" algn="l"/>
                <a:tab pos="4114800" algn="l"/>
                <a:tab pos="4572000" algn="l"/>
                <a:tab pos="5029200" algn="l"/>
                <a:tab pos="5486400" algn="l"/>
                <a:tab pos="5943600"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Sixteen hours have elapsed since the last</a:t>
            </a:r>
            <a:r>
              <a:rPr kumimoji="0" lang="en-US" b="0" i="0" u="none" strike="noStrike" cap="none" normalizeH="0" dirty="0" smtClean="0">
                <a:ln>
                  <a:noFill/>
                </a:ln>
                <a:solidFill>
                  <a:schemeClr val="tx1"/>
                </a:solidFill>
                <a:effectLst/>
                <a:latin typeface="Arial" pitchFamily="34" charset="0"/>
                <a:ea typeface="Times New Roman" pitchFamily="18" charset="0"/>
                <a:cs typeface="Times New Roman" pitchFamily="18" charset="0"/>
              </a:rPr>
              <a:t> round of</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rain began.  Based on reports from designated citizens with rain gauges upstream and downstream of the dam, total rainfall across the jurisdiction ranges from 10</a:t>
            </a:r>
            <a:r>
              <a:rPr kumimoji="0" lang="en-US" b="0" i="0" u="none" strike="noStrike" cap="none" normalizeH="0" dirty="0" smtClean="0">
                <a:ln>
                  <a:noFill/>
                </a:ln>
                <a:solidFill>
                  <a:schemeClr val="tx1"/>
                </a:solidFill>
                <a:effectLst/>
                <a:latin typeface="Arial" pitchFamily="34" charset="0"/>
                <a:ea typeface="Times New Roman" pitchFamily="18" charset="0"/>
                <a:cs typeface="Times New Roman" pitchFamily="18" charset="0"/>
              </a:rPr>
              <a:t> to 15 cm in the last 24 hours</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The soil has reached the saturation point, causing extensive runoff.  Designated river spotters, water level gauges, and/or electronic river rise warning devices indicate that the river downstream of the dam has risen to a dangerous level.  Police report additional road closings due to high water, and a couple dozen more residents have been evacuated.  Water levels are rising steadily, as a driving rain continues to fall. </a:t>
            </a:r>
          </a:p>
          <a:p>
            <a:pPr marL="0" marR="0" lvl="0" indent="0" algn="l" defTabSz="914400" rtl="0" eaLnBrk="0" fontAlgn="base" latinLnBrk="0" hangingPunct="0">
              <a:lnSpc>
                <a:spcPct val="100000"/>
              </a:lnSpc>
              <a:spcBef>
                <a:spcPct val="0"/>
              </a:spcBef>
              <a:spcAft>
                <a:spcPct val="0"/>
              </a:spcAft>
              <a:buClrTx/>
              <a:buSzTx/>
              <a:buFontTx/>
              <a:buNone/>
              <a:tabLst>
                <a:tab pos="1828800" algn="l"/>
                <a:tab pos="2286000" algn="l"/>
                <a:tab pos="2743200" algn="l"/>
                <a:tab pos="3200400" algn="l"/>
                <a:tab pos="3657600" algn="l"/>
                <a:tab pos="4114800" algn="l"/>
                <a:tab pos="4572000" algn="l"/>
                <a:tab pos="5029200" algn="l"/>
                <a:tab pos="5486400" algn="l"/>
                <a:tab pos="5943600" algn="l"/>
              </a:tabLst>
            </a:pPr>
            <a:endParaRPr lang="en-US" dirty="0" smtClean="0">
              <a:latin typeface="Arial" pitchFamily="34" charset="0"/>
              <a:ea typeface="Times New Roman" pitchFamily="18" charset="0"/>
              <a:cs typeface="Times New Roman" pitchFamily="18" charset="0"/>
            </a:endParaRPr>
          </a:p>
          <a:p>
            <a:pPr lvl="0" eaLnBrk="0" hangingPunct="0">
              <a:tabLst>
                <a:tab pos="1828800" algn="l"/>
                <a:tab pos="2286000" algn="l"/>
                <a:tab pos="2743200" algn="l"/>
                <a:tab pos="3200400" algn="l"/>
                <a:tab pos="3657600" algn="l"/>
                <a:tab pos="4114800" algn="l"/>
                <a:tab pos="4572000" algn="l"/>
                <a:tab pos="5029200" algn="l"/>
                <a:tab pos="5486400" algn="l"/>
                <a:tab pos="5943600" algn="l"/>
              </a:tabLst>
            </a:pPr>
            <a:r>
              <a:rPr lang="en-US" dirty="0" smtClean="0">
                <a:latin typeface="Arial" pitchFamily="34" charset="0"/>
                <a:ea typeface="Times New Roman" pitchFamily="18" charset="0"/>
                <a:cs typeface="Times New Roman" pitchFamily="18" charset="0"/>
              </a:rPr>
              <a:t>The 24-hour forecast calls for continued rainfall.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The</a:t>
            </a:r>
            <a:r>
              <a:rPr kumimoji="0" lang="en-US" b="0" i="0" u="none" strike="noStrike" cap="none" normalizeH="0" dirty="0" smtClean="0">
                <a:ln>
                  <a:noFill/>
                </a:ln>
                <a:solidFill>
                  <a:schemeClr val="tx1"/>
                </a:solidFill>
                <a:effectLst/>
                <a:latin typeface="Arial" pitchFamily="34" charset="0"/>
                <a:ea typeface="Times New Roman" pitchFamily="18" charset="0"/>
                <a:cs typeface="Times New Roman" pitchFamily="18" charset="0"/>
              </a:rPr>
              <a:t> lake level continues to rise and it  will be necessary to open the spillway gates soon to avoid overtopping the dam.  Power to the dam has been lost and the emergency generator will not start.</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It is now 3:00</a:t>
            </a:r>
            <a:r>
              <a:rPr kumimoji="0" lang="en-US" b="0" i="0" u="none" strike="noStrike" cap="none" normalizeH="0" dirty="0" smtClean="0">
                <a:ln>
                  <a:noFill/>
                </a:ln>
                <a:solidFill>
                  <a:schemeClr val="tx1"/>
                </a:solidFill>
                <a:effectLst/>
                <a:latin typeface="Arial" pitchFamily="34" charset="0"/>
                <a:ea typeface="Times New Roman" pitchFamily="18" charset="0"/>
                <a:cs typeface="Times New Roman" pitchFamily="18" charset="0"/>
              </a:rPr>
              <a:t> pm.</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838200" y="228600"/>
            <a:ext cx="7832725" cy="646331"/>
          </a:xfrm>
          <a:prstGeom prst="rect">
            <a:avLst/>
          </a:prstGeom>
          <a:noFill/>
          <a:ln w="9525">
            <a:noFill/>
            <a:miter lim="800000"/>
            <a:headEnd/>
            <a:tailEnd/>
          </a:ln>
          <a:effectLst/>
        </p:spPr>
        <p:txBody>
          <a:bodyPr>
            <a:spAutoFit/>
          </a:bodyPr>
          <a:lstStyle/>
          <a:p>
            <a:pPr algn="ctr">
              <a:defRPr/>
            </a:pPr>
            <a:r>
              <a:rPr lang="en-US" sz="3600" b="1" dirty="0" smtClean="0">
                <a:effectLst>
                  <a:outerShdw blurRad="38100" dist="38100" dir="2700000" algn="tl">
                    <a:srgbClr val="C0C0C0"/>
                  </a:outerShdw>
                </a:effectLst>
                <a:latin typeface="Arial" pitchFamily="34" charset="0"/>
                <a:cs typeface="Arial" pitchFamily="34" charset="0"/>
              </a:rPr>
              <a:t>Participants</a:t>
            </a:r>
            <a:endParaRPr lang="en-US" sz="3600" b="1" dirty="0">
              <a:effectLst>
                <a:outerShdw blurRad="38100" dist="38100" dir="2700000" algn="tl">
                  <a:srgbClr val="C0C0C0"/>
                </a:outerShdw>
              </a:effectLst>
              <a:latin typeface="Arial" pitchFamily="34" charset="0"/>
              <a:cs typeface="Arial" pitchFamily="34" charset="0"/>
            </a:endParaRPr>
          </a:p>
        </p:txBody>
      </p:sp>
      <p:sp>
        <p:nvSpPr>
          <p:cNvPr id="3" name="Content Placeholder 2"/>
          <p:cNvSpPr txBox="1">
            <a:spLocks/>
          </p:cNvSpPr>
          <p:nvPr/>
        </p:nvSpPr>
        <p:spPr>
          <a:xfrm>
            <a:off x="457200" y="1066800"/>
            <a:ext cx="8229600" cy="38862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3200" b="0" i="0" u="none" strike="noStrike" kern="0" cap="none" spc="0" normalizeH="0" baseline="0" noProof="0" dirty="0" err="1" smtClean="0">
                <a:ln>
                  <a:noFill/>
                </a:ln>
                <a:solidFill>
                  <a:schemeClr val="tx1"/>
                </a:solidFill>
                <a:effectLst/>
                <a:uLnTx/>
                <a:uFillTx/>
                <a:latin typeface="+mn-lt"/>
                <a:ea typeface="+mn-ea"/>
                <a:cs typeface="+mn-cs"/>
              </a:rPr>
              <a:t>Da</a:t>
            </a:r>
            <a:r>
              <a:rPr lang="en-US" sz="3200" kern="0" dirty="0" smtClean="0">
                <a:latin typeface="+mn-lt"/>
              </a:rPr>
              <a:t>m Owner</a:t>
            </a: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City Manager</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Fire department and Police</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Public works</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Hospital</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Airport</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Schools</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Communications</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Volunteer organizations</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838200" y="228600"/>
            <a:ext cx="7832725" cy="646331"/>
          </a:xfrm>
          <a:prstGeom prst="rect">
            <a:avLst/>
          </a:prstGeom>
          <a:noFill/>
          <a:ln w="9525">
            <a:noFill/>
            <a:miter lim="800000"/>
            <a:headEnd/>
            <a:tailEnd/>
          </a:ln>
          <a:effectLst/>
        </p:spPr>
        <p:txBody>
          <a:bodyPr>
            <a:spAutoFit/>
          </a:bodyPr>
          <a:lstStyle/>
          <a:p>
            <a:pPr algn="ctr">
              <a:defRPr/>
            </a:pPr>
            <a:r>
              <a:rPr lang="en-US" sz="3600" b="1" dirty="0" smtClean="0">
                <a:effectLst>
                  <a:outerShdw blurRad="38100" dist="38100" dir="2700000" algn="tl">
                    <a:srgbClr val="C0C0C0"/>
                  </a:outerShdw>
                </a:effectLst>
                <a:latin typeface="Arial" pitchFamily="34" charset="0"/>
                <a:cs typeface="Arial" pitchFamily="34" charset="0"/>
              </a:rPr>
              <a:t>Discussions</a:t>
            </a:r>
            <a:endParaRPr lang="en-US" sz="3600" b="1" dirty="0">
              <a:effectLst>
                <a:outerShdw blurRad="38100" dist="38100" dir="2700000" algn="tl">
                  <a:srgbClr val="C0C0C0"/>
                </a:outerShdw>
              </a:effectLst>
              <a:latin typeface="Arial" pitchFamily="34" charset="0"/>
              <a:cs typeface="Arial" pitchFamily="34" charset="0"/>
            </a:endParaRPr>
          </a:p>
        </p:txBody>
      </p:sp>
      <p:sp>
        <p:nvSpPr>
          <p:cNvPr id="3" name="Content Placeholder 2"/>
          <p:cNvSpPr txBox="1">
            <a:spLocks/>
          </p:cNvSpPr>
          <p:nvPr/>
        </p:nvSpPr>
        <p:spPr>
          <a:xfrm>
            <a:off x="304800" y="1066800"/>
            <a:ext cx="8534400" cy="38862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Who makes the decision</a:t>
            </a:r>
            <a:r>
              <a:rPr kumimoji="0" lang="en-US" sz="3200" b="0" i="0" u="none" strike="noStrike" kern="0" cap="none" spc="0" normalizeH="0" noProof="0" dirty="0" smtClean="0">
                <a:ln>
                  <a:noFill/>
                </a:ln>
                <a:solidFill>
                  <a:schemeClr val="tx1"/>
                </a:solidFill>
                <a:effectLst/>
                <a:uLnTx/>
                <a:uFillTx/>
                <a:latin typeface="+mn-lt"/>
                <a:ea typeface="+mn-ea"/>
                <a:cs typeface="+mn-cs"/>
              </a:rPr>
              <a:t> to open the gates?</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lang="en-US" sz="3200" kern="0" baseline="0" dirty="0" smtClean="0">
                <a:latin typeface="+mn-lt"/>
              </a:rPr>
              <a:t>What is that decision based on?</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3200" b="0" i="0" u="none" strike="noStrike" kern="0" cap="none" spc="0" normalizeH="0" noProof="0" dirty="0" smtClean="0">
                <a:ln>
                  <a:noFill/>
                </a:ln>
                <a:solidFill>
                  <a:schemeClr val="tx1"/>
                </a:solidFill>
                <a:effectLst/>
                <a:uLnTx/>
                <a:uFillTx/>
                <a:latin typeface="+mn-lt"/>
                <a:ea typeface="+mn-ea"/>
                <a:cs typeface="+mn-cs"/>
              </a:rPr>
              <a:t>How will you notify downstream community?</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lang="en-US" sz="3200" kern="0" baseline="0" dirty="0" smtClean="0">
                <a:latin typeface="+mn-lt"/>
              </a:rPr>
              <a:t>How much warning time</a:t>
            </a:r>
            <a:r>
              <a:rPr lang="en-US" sz="3200" kern="0" dirty="0" smtClean="0">
                <a:latin typeface="+mn-lt"/>
              </a:rPr>
              <a:t> will we have?</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Where</a:t>
            </a:r>
            <a:r>
              <a:rPr kumimoji="0" lang="en-US" sz="3200" b="0" i="0" u="none" strike="noStrike" kern="0" cap="none" spc="0" normalizeH="0" noProof="0" dirty="0" smtClean="0">
                <a:ln>
                  <a:noFill/>
                </a:ln>
                <a:solidFill>
                  <a:schemeClr val="tx1"/>
                </a:solidFill>
                <a:effectLst/>
                <a:uLnTx/>
                <a:uFillTx/>
                <a:latin typeface="+mn-lt"/>
                <a:ea typeface="+mn-ea"/>
                <a:cs typeface="+mn-cs"/>
              </a:rPr>
              <a:t> will people evacuate to?</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lang="en-US" sz="3200" kern="0" baseline="0" dirty="0" smtClean="0">
                <a:latin typeface="+mn-lt"/>
              </a:rPr>
              <a:t>Who</a:t>
            </a:r>
            <a:r>
              <a:rPr lang="en-US" sz="3200" kern="0" dirty="0" smtClean="0">
                <a:latin typeface="+mn-lt"/>
              </a:rPr>
              <a:t> manages evacuations?</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Traffic</a:t>
            </a:r>
            <a:r>
              <a:rPr kumimoji="0" lang="en-US" sz="3200" b="0" i="0" u="none" strike="noStrike" kern="0" cap="none" spc="0" normalizeH="0" noProof="0" dirty="0" smtClean="0">
                <a:ln>
                  <a:noFill/>
                </a:ln>
                <a:solidFill>
                  <a:schemeClr val="tx1"/>
                </a:solidFill>
                <a:effectLst/>
                <a:uLnTx/>
                <a:uFillTx/>
                <a:latin typeface="+mn-lt"/>
                <a:ea typeface="+mn-ea"/>
                <a:cs typeface="+mn-cs"/>
              </a:rPr>
              <a:t> control and public safety?</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lang="en-US" sz="3200" kern="0" baseline="0" dirty="0" smtClean="0">
                <a:latin typeface="+mn-lt"/>
              </a:rPr>
              <a:t>Power</a:t>
            </a:r>
            <a:r>
              <a:rPr lang="en-US" sz="3200" kern="0" dirty="0" smtClean="0">
                <a:latin typeface="+mn-lt"/>
              </a:rPr>
              <a:t> to operate gates?</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What</a:t>
            </a:r>
            <a:r>
              <a:rPr lang="en-US" sz="3200" kern="0" dirty="0" smtClean="0">
                <a:latin typeface="+mn-lt"/>
              </a:rPr>
              <a:t> happens if dam overtops?</a:t>
            </a: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762000" y="2362200"/>
            <a:ext cx="8153400" cy="4524315"/>
          </a:xfrm>
          <a:prstGeom prst="rect">
            <a:avLst/>
          </a:prstGeom>
          <a:noFill/>
          <a:ln w="9525">
            <a:noFill/>
            <a:miter lim="800000"/>
            <a:headEnd/>
            <a:tailEnd/>
          </a:ln>
          <a:effectLst>
            <a:outerShdw dist="17961" dir="2700000" algn="ctr" rotWithShape="0">
              <a:schemeClr val="bg1"/>
            </a:outerShdw>
          </a:effectLst>
        </p:spPr>
        <p:txBody>
          <a:bodyPr wrap="square">
            <a:spAutoFit/>
          </a:bodyPr>
          <a:lstStyle/>
          <a:p>
            <a:pPr marL="457200" indent="-457200">
              <a:buFont typeface="Wingdings" pitchFamily="2" charset="2"/>
              <a:buChar char="Ø"/>
              <a:defRPr/>
            </a:pPr>
            <a:r>
              <a:rPr lang="en-US" sz="2400" b="1" dirty="0"/>
              <a:t>Highest level short of mobilizing staff and </a:t>
            </a:r>
            <a:r>
              <a:rPr lang="en-US" sz="2400" b="1" dirty="0" smtClean="0"/>
              <a:t>resources.</a:t>
            </a:r>
          </a:p>
          <a:p>
            <a:pPr marL="457200" indent="-457200">
              <a:buFont typeface="Wingdings" pitchFamily="2" charset="2"/>
              <a:buChar char="Ø"/>
              <a:defRPr/>
            </a:pPr>
            <a:endParaRPr lang="en-US" sz="2400" b="1" dirty="0" smtClean="0"/>
          </a:p>
          <a:p>
            <a:pPr marL="457200" indent="-457200">
              <a:buFont typeface="Wingdings" pitchFamily="2" charset="2"/>
              <a:buChar char="Ø"/>
              <a:defRPr/>
            </a:pPr>
            <a:r>
              <a:rPr lang="en-US" sz="2400" b="1" dirty="0" smtClean="0"/>
              <a:t>Similar to full scale exercise without moving equipment.</a:t>
            </a:r>
            <a:endParaRPr lang="en-US" sz="2400" b="1" dirty="0"/>
          </a:p>
          <a:p>
            <a:pPr marL="457200" indent="-457200">
              <a:buFont typeface="Wingdings" pitchFamily="2" charset="2"/>
              <a:buChar char="Ø"/>
              <a:defRPr/>
            </a:pPr>
            <a:endParaRPr lang="en-US" sz="2400" b="1" dirty="0" smtClean="0"/>
          </a:p>
          <a:p>
            <a:pPr marL="457200" indent="-457200">
              <a:buFont typeface="Wingdings" pitchFamily="2" charset="2"/>
              <a:buChar char="Ø"/>
              <a:defRPr/>
            </a:pPr>
            <a:r>
              <a:rPr lang="en-US" sz="2400" b="1" dirty="0" smtClean="0"/>
              <a:t>Stress-induced </a:t>
            </a:r>
            <a:r>
              <a:rPr lang="en-US" sz="2400" b="1" dirty="0"/>
              <a:t>environment with time </a:t>
            </a:r>
            <a:r>
              <a:rPr lang="en-US" sz="2400" b="1" dirty="0" smtClean="0"/>
              <a:t>constraints.</a:t>
            </a:r>
            <a:endParaRPr lang="en-US" sz="2400" b="1" dirty="0"/>
          </a:p>
          <a:p>
            <a:pPr marL="457200" indent="-457200">
              <a:buFont typeface="Wingdings" pitchFamily="2" charset="2"/>
              <a:buChar char="Ø"/>
              <a:defRPr/>
            </a:pPr>
            <a:endParaRPr lang="en-US" sz="2400" b="1" dirty="0" smtClean="0"/>
          </a:p>
          <a:p>
            <a:pPr marL="457200" indent="-457200">
              <a:buFont typeface="Wingdings" pitchFamily="2" charset="2"/>
              <a:buChar char="Ø"/>
              <a:defRPr/>
            </a:pPr>
            <a:r>
              <a:rPr lang="en-US" sz="2400" b="1" dirty="0" smtClean="0"/>
              <a:t>Simulated </a:t>
            </a:r>
            <a:r>
              <a:rPr lang="en-US" sz="2400" b="1" dirty="0"/>
              <a:t>events, ‘act-out’ responses, actual communication </a:t>
            </a:r>
            <a:r>
              <a:rPr lang="en-US" sz="2400" b="1" dirty="0" smtClean="0"/>
              <a:t>equipment.</a:t>
            </a:r>
            <a:endParaRPr lang="en-US" sz="2400" b="1" dirty="0"/>
          </a:p>
          <a:p>
            <a:pPr marL="457200" indent="-457200">
              <a:buFont typeface="Wingdings" pitchFamily="2" charset="2"/>
              <a:buChar char="Ø"/>
              <a:defRPr/>
            </a:pPr>
            <a:endParaRPr lang="en-US" sz="2400" b="1" dirty="0"/>
          </a:p>
          <a:p>
            <a:pPr marL="457200" indent="-457200">
              <a:buFont typeface="Wingdings" pitchFamily="2" charset="2"/>
              <a:buChar char="Ø"/>
              <a:defRPr/>
            </a:pPr>
            <a:endParaRPr lang="en-US" sz="2400" b="1" dirty="0"/>
          </a:p>
        </p:txBody>
      </p:sp>
      <p:sp>
        <p:nvSpPr>
          <p:cNvPr id="104451" name="Rectangle 3"/>
          <p:cNvSpPr>
            <a:spLocks noChangeArrowheads="1"/>
          </p:cNvSpPr>
          <p:nvPr/>
        </p:nvSpPr>
        <p:spPr bwMode="auto">
          <a:xfrm>
            <a:off x="1524000" y="1066800"/>
            <a:ext cx="4800600" cy="519112"/>
          </a:xfrm>
          <a:prstGeom prst="rect">
            <a:avLst/>
          </a:prstGeom>
          <a:noFill/>
          <a:ln w="9525">
            <a:noFill/>
            <a:miter lim="800000"/>
            <a:headEnd/>
            <a:tailEnd/>
          </a:ln>
          <a:effectLst/>
        </p:spPr>
        <p:txBody>
          <a:bodyPr>
            <a:spAutoFit/>
          </a:bodyPr>
          <a:lstStyle/>
          <a:p>
            <a:pPr algn="ctr">
              <a:defRPr/>
            </a:pPr>
            <a:r>
              <a:rPr lang="en-US" sz="2800" b="1">
                <a:solidFill>
                  <a:srgbClr val="FF0000"/>
                </a:solidFill>
                <a:effectLst>
                  <a:outerShdw blurRad="38100" dist="38100" dir="2700000" algn="tl">
                    <a:srgbClr val="C0C0C0"/>
                  </a:outerShdw>
                </a:effectLst>
              </a:rPr>
              <a:t>Functional Exercise</a:t>
            </a:r>
          </a:p>
        </p:txBody>
      </p:sp>
      <p:sp>
        <p:nvSpPr>
          <p:cNvPr id="53252" name="AutoShape 4"/>
          <p:cNvSpPr>
            <a:spLocks noChangeArrowheads="1"/>
          </p:cNvSpPr>
          <p:nvPr/>
        </p:nvSpPr>
        <p:spPr bwMode="auto">
          <a:xfrm>
            <a:off x="838200" y="1509712"/>
            <a:ext cx="7391400" cy="838200"/>
          </a:xfrm>
          <a:prstGeom prst="rightArrow">
            <a:avLst>
              <a:gd name="adj1" fmla="val 38889"/>
              <a:gd name="adj2" fmla="val 76383"/>
            </a:avLst>
          </a:prstGeom>
          <a:solidFill>
            <a:srgbClr val="FFFFFF"/>
          </a:solidFill>
          <a:ln w="38100">
            <a:solidFill>
              <a:srgbClr val="FF0000"/>
            </a:solidFill>
            <a:miter lim="800000"/>
            <a:headEnd/>
            <a:tailEnd/>
          </a:ln>
        </p:spPr>
        <p:txBody>
          <a:bodyPr wrap="none" anchor="ctr"/>
          <a:lstStyle/>
          <a:p>
            <a:endParaRPr lang="en-US"/>
          </a:p>
        </p:txBody>
      </p:sp>
      <p:sp>
        <p:nvSpPr>
          <p:cNvPr id="53253" name="WordArt 5"/>
          <p:cNvSpPr>
            <a:spLocks noChangeArrowheads="1" noChangeShapeType="1" noTextEdit="1"/>
          </p:cNvSpPr>
          <p:nvPr/>
        </p:nvSpPr>
        <p:spPr bwMode="auto">
          <a:xfrm>
            <a:off x="1033463" y="1819275"/>
            <a:ext cx="1114425" cy="230187"/>
          </a:xfrm>
          <a:prstGeom prst="rect">
            <a:avLst/>
          </a:prstGeom>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rgbClr val="FF0000"/>
                </a:solidFill>
                <a:latin typeface="Comic Sans MS"/>
              </a:rPr>
              <a:t>Simple</a:t>
            </a:r>
          </a:p>
        </p:txBody>
      </p:sp>
      <p:sp>
        <p:nvSpPr>
          <p:cNvPr id="53254" name="WordArt 6"/>
          <p:cNvSpPr>
            <a:spLocks noChangeArrowheads="1" noChangeShapeType="1" noTextEdit="1"/>
          </p:cNvSpPr>
          <p:nvPr/>
        </p:nvSpPr>
        <p:spPr bwMode="auto">
          <a:xfrm>
            <a:off x="6661150" y="1819275"/>
            <a:ext cx="1114425" cy="23018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Book Antiqua"/>
              </a:rPr>
              <a:t>Complex</a:t>
            </a:r>
          </a:p>
        </p:txBody>
      </p:sp>
      <p:sp>
        <p:nvSpPr>
          <p:cNvPr id="53255" name="AutoShape 7"/>
          <p:cNvSpPr>
            <a:spLocks noChangeArrowheads="1"/>
          </p:cNvSpPr>
          <p:nvPr/>
        </p:nvSpPr>
        <p:spPr bwMode="auto">
          <a:xfrm>
            <a:off x="5638800" y="1204912"/>
            <a:ext cx="609600" cy="457200"/>
          </a:xfrm>
          <a:prstGeom prst="downArrow">
            <a:avLst>
              <a:gd name="adj1" fmla="val 50000"/>
              <a:gd name="adj2" fmla="val 25000"/>
            </a:avLst>
          </a:prstGeom>
          <a:solidFill>
            <a:srgbClr val="FF0000"/>
          </a:solidFill>
          <a:ln w="25400">
            <a:solidFill>
              <a:srgbClr val="000000"/>
            </a:solidFill>
            <a:miter lim="800000"/>
            <a:headEnd/>
            <a:tailEnd/>
          </a:ln>
        </p:spPr>
        <p:txBody>
          <a:bodyPr wrap="none" anchor="ctr"/>
          <a:lstStyle/>
          <a:p>
            <a:endParaRPr lang="en-US"/>
          </a:p>
        </p:txBody>
      </p:sp>
      <p:sp>
        <p:nvSpPr>
          <p:cNvPr id="53256" name="Text Box 8"/>
          <p:cNvSpPr txBox="1">
            <a:spLocks noChangeArrowheads="1"/>
          </p:cNvSpPr>
          <p:nvPr/>
        </p:nvSpPr>
        <p:spPr bwMode="auto">
          <a:xfrm>
            <a:off x="5772150" y="1204912"/>
            <a:ext cx="374650" cy="366713"/>
          </a:xfrm>
          <a:prstGeom prst="rect">
            <a:avLst/>
          </a:prstGeom>
          <a:noFill/>
          <a:ln w="9525">
            <a:noFill/>
            <a:miter lim="800000"/>
            <a:headEnd/>
            <a:tailEnd/>
          </a:ln>
        </p:spPr>
        <p:txBody>
          <a:bodyPr wrap="none">
            <a:spAutoFit/>
          </a:bodyPr>
          <a:lstStyle/>
          <a:p>
            <a:pPr eaLnBrk="0" hangingPunct="0"/>
            <a:r>
              <a:rPr lang="en-US" b="1">
                <a:solidFill>
                  <a:srgbClr val="000000"/>
                </a:solidFill>
              </a:rPr>
              <a:t>4.</a:t>
            </a:r>
          </a:p>
        </p:txBody>
      </p:sp>
      <p:sp>
        <p:nvSpPr>
          <p:cNvPr id="104457" name="Rectangle 9"/>
          <p:cNvSpPr>
            <a:spLocks noChangeArrowheads="1"/>
          </p:cNvSpPr>
          <p:nvPr/>
        </p:nvSpPr>
        <p:spPr bwMode="auto">
          <a:xfrm>
            <a:off x="762000" y="304800"/>
            <a:ext cx="7832725" cy="646331"/>
          </a:xfrm>
          <a:prstGeom prst="rect">
            <a:avLst/>
          </a:prstGeom>
          <a:noFill/>
          <a:ln w="9525">
            <a:noFill/>
            <a:miter lim="800000"/>
            <a:headEnd/>
            <a:tailEnd/>
          </a:ln>
          <a:effectLst/>
        </p:spPr>
        <p:txBody>
          <a:bodyPr>
            <a:spAutoFit/>
          </a:bodyPr>
          <a:lstStyle/>
          <a:p>
            <a:pPr algn="ctr">
              <a:defRPr/>
            </a:pPr>
            <a:r>
              <a:rPr lang="en-US" sz="3600" b="1" dirty="0">
                <a:latin typeface="Arial" pitchFamily="34" charset="0"/>
                <a:cs typeface="Arial" pitchFamily="34" charset="0"/>
              </a:rPr>
              <a:t>Emergency Response Exercises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457200" y="2209800"/>
            <a:ext cx="7924800" cy="5262979"/>
          </a:xfrm>
          <a:prstGeom prst="rect">
            <a:avLst/>
          </a:prstGeom>
          <a:noFill/>
          <a:ln w="9525">
            <a:noFill/>
            <a:miter lim="800000"/>
            <a:headEnd/>
            <a:tailEnd/>
          </a:ln>
          <a:effectLst>
            <a:outerShdw dist="17961" dir="2700000" algn="ctr" rotWithShape="0">
              <a:schemeClr val="bg1"/>
            </a:outerShdw>
          </a:effectLst>
        </p:spPr>
        <p:txBody>
          <a:bodyPr>
            <a:spAutoFit/>
          </a:bodyPr>
          <a:lstStyle/>
          <a:p>
            <a:pPr marL="457200" indent="-457200">
              <a:buFont typeface="Wingdings" pitchFamily="2" charset="2"/>
              <a:buChar char="Ø"/>
              <a:defRPr/>
            </a:pPr>
            <a:r>
              <a:rPr lang="en-US" sz="2400" b="1" dirty="0" smtClean="0"/>
              <a:t>Complex exercise with multiple locations.</a:t>
            </a:r>
          </a:p>
          <a:p>
            <a:pPr marL="457200" indent="-457200">
              <a:buFont typeface="Wingdings" pitchFamily="2" charset="2"/>
              <a:buChar char="Ø"/>
              <a:defRPr/>
            </a:pPr>
            <a:endParaRPr lang="en-US" sz="2400" b="1" dirty="0" smtClean="0"/>
          </a:p>
          <a:p>
            <a:pPr marL="457200" indent="-457200">
              <a:buFont typeface="Wingdings" pitchFamily="2" charset="2"/>
              <a:buChar char="Ø"/>
              <a:defRPr/>
            </a:pPr>
            <a:r>
              <a:rPr lang="en-US" sz="2400" b="1" dirty="0" smtClean="0"/>
              <a:t>Intended for policy, operations and coordination personnel as players.</a:t>
            </a:r>
          </a:p>
          <a:p>
            <a:pPr marL="457200" indent="-457200">
              <a:buFont typeface="Wingdings" pitchFamily="2" charset="2"/>
              <a:buChar char="Ø"/>
              <a:defRPr/>
            </a:pPr>
            <a:endParaRPr lang="en-US" sz="2400" b="1" dirty="0" smtClean="0"/>
          </a:p>
          <a:p>
            <a:pPr marL="457200" indent="-457200">
              <a:buFont typeface="Wingdings" pitchFamily="2" charset="2"/>
              <a:buChar char="Ø"/>
              <a:defRPr/>
            </a:pPr>
            <a:r>
              <a:rPr lang="en-US" sz="2400" b="1" dirty="0" smtClean="0"/>
              <a:t>Preceded by lower level exercises/drills.</a:t>
            </a:r>
          </a:p>
          <a:p>
            <a:pPr marL="457200" indent="-457200">
              <a:buFont typeface="Wingdings" pitchFamily="2" charset="2"/>
              <a:buChar char="Ø"/>
              <a:defRPr/>
            </a:pPr>
            <a:endParaRPr lang="en-US" sz="2400" b="1" dirty="0" smtClean="0"/>
          </a:p>
          <a:p>
            <a:pPr marL="457200" indent="-457200">
              <a:buFont typeface="Wingdings" pitchFamily="2" charset="2"/>
              <a:buChar char="Ø"/>
              <a:defRPr/>
            </a:pPr>
            <a:r>
              <a:rPr lang="en-US" sz="2400" b="1" dirty="0" smtClean="0"/>
              <a:t>$300K with months of preparation potential for &gt;100 players.</a:t>
            </a:r>
          </a:p>
          <a:p>
            <a:pPr marL="457200" indent="-457200">
              <a:buFont typeface="Wingdings" pitchFamily="2" charset="2"/>
              <a:buChar char="Ø"/>
              <a:defRPr/>
            </a:pPr>
            <a:endParaRPr lang="en-US" sz="2400" b="1" dirty="0" smtClean="0"/>
          </a:p>
          <a:p>
            <a:pPr marL="457200" indent="-457200">
              <a:buFont typeface="Wingdings" pitchFamily="2" charset="2"/>
              <a:buChar char="Ø"/>
              <a:defRPr/>
            </a:pPr>
            <a:r>
              <a:rPr lang="en-US" sz="2400" b="1" dirty="0" smtClean="0"/>
              <a:t>Goal is to evaluate EAP, capability, coordination.</a:t>
            </a:r>
          </a:p>
          <a:p>
            <a:pPr marL="457200" indent="-457200">
              <a:buFont typeface="Wingdings" pitchFamily="2" charset="2"/>
              <a:buChar char="Ø"/>
              <a:defRPr/>
            </a:pPr>
            <a:endParaRPr lang="en-US" sz="2400" b="1" dirty="0" smtClean="0"/>
          </a:p>
          <a:p>
            <a:pPr marL="457200" indent="-457200">
              <a:buFont typeface="Wingdings" pitchFamily="2" charset="2"/>
              <a:buChar char="Ø"/>
              <a:defRPr/>
            </a:pPr>
            <a:endParaRPr lang="en-US" sz="2400" b="1" dirty="0"/>
          </a:p>
          <a:p>
            <a:pPr marL="457200" indent="-457200">
              <a:buFont typeface="Wingdings" pitchFamily="2" charset="2"/>
              <a:buChar char="Ø"/>
              <a:defRPr/>
            </a:pPr>
            <a:endParaRPr lang="en-US" sz="2400" b="1" dirty="0"/>
          </a:p>
        </p:txBody>
      </p:sp>
      <p:sp>
        <p:nvSpPr>
          <p:cNvPr id="104451" name="Rectangle 3"/>
          <p:cNvSpPr>
            <a:spLocks noChangeArrowheads="1"/>
          </p:cNvSpPr>
          <p:nvPr/>
        </p:nvSpPr>
        <p:spPr bwMode="auto">
          <a:xfrm>
            <a:off x="1524000" y="1066800"/>
            <a:ext cx="4800600" cy="519112"/>
          </a:xfrm>
          <a:prstGeom prst="rect">
            <a:avLst/>
          </a:prstGeom>
          <a:noFill/>
          <a:ln w="9525">
            <a:noFill/>
            <a:miter lim="800000"/>
            <a:headEnd/>
            <a:tailEnd/>
          </a:ln>
          <a:effectLst/>
        </p:spPr>
        <p:txBody>
          <a:bodyPr>
            <a:spAutoFit/>
          </a:bodyPr>
          <a:lstStyle/>
          <a:p>
            <a:pPr algn="ctr">
              <a:defRPr/>
            </a:pPr>
            <a:r>
              <a:rPr lang="en-US" sz="2800" b="1">
                <a:solidFill>
                  <a:srgbClr val="FF0000"/>
                </a:solidFill>
                <a:effectLst>
                  <a:outerShdw blurRad="38100" dist="38100" dir="2700000" algn="tl">
                    <a:srgbClr val="C0C0C0"/>
                  </a:outerShdw>
                </a:effectLst>
              </a:rPr>
              <a:t>Functional Exercise</a:t>
            </a:r>
          </a:p>
        </p:txBody>
      </p:sp>
      <p:sp>
        <p:nvSpPr>
          <p:cNvPr id="53252" name="AutoShape 4"/>
          <p:cNvSpPr>
            <a:spLocks noChangeArrowheads="1"/>
          </p:cNvSpPr>
          <p:nvPr/>
        </p:nvSpPr>
        <p:spPr bwMode="auto">
          <a:xfrm>
            <a:off x="838200" y="1509712"/>
            <a:ext cx="7391400" cy="838200"/>
          </a:xfrm>
          <a:prstGeom prst="rightArrow">
            <a:avLst>
              <a:gd name="adj1" fmla="val 38889"/>
              <a:gd name="adj2" fmla="val 76383"/>
            </a:avLst>
          </a:prstGeom>
          <a:solidFill>
            <a:srgbClr val="FFFFFF"/>
          </a:solidFill>
          <a:ln w="38100">
            <a:solidFill>
              <a:srgbClr val="FF0000"/>
            </a:solidFill>
            <a:miter lim="800000"/>
            <a:headEnd/>
            <a:tailEnd/>
          </a:ln>
        </p:spPr>
        <p:txBody>
          <a:bodyPr wrap="none" anchor="ctr"/>
          <a:lstStyle/>
          <a:p>
            <a:endParaRPr lang="en-US"/>
          </a:p>
        </p:txBody>
      </p:sp>
      <p:sp>
        <p:nvSpPr>
          <p:cNvPr id="53253" name="WordArt 5"/>
          <p:cNvSpPr>
            <a:spLocks noChangeArrowheads="1" noChangeShapeType="1" noTextEdit="1"/>
          </p:cNvSpPr>
          <p:nvPr/>
        </p:nvSpPr>
        <p:spPr bwMode="auto">
          <a:xfrm>
            <a:off x="1033463" y="1819275"/>
            <a:ext cx="1114425" cy="230187"/>
          </a:xfrm>
          <a:prstGeom prst="rect">
            <a:avLst/>
          </a:prstGeom>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rgbClr val="FF0000"/>
                </a:solidFill>
                <a:latin typeface="Comic Sans MS"/>
              </a:rPr>
              <a:t>Simple</a:t>
            </a:r>
          </a:p>
        </p:txBody>
      </p:sp>
      <p:sp>
        <p:nvSpPr>
          <p:cNvPr id="53254" name="WordArt 6"/>
          <p:cNvSpPr>
            <a:spLocks noChangeArrowheads="1" noChangeShapeType="1" noTextEdit="1"/>
          </p:cNvSpPr>
          <p:nvPr/>
        </p:nvSpPr>
        <p:spPr bwMode="auto">
          <a:xfrm>
            <a:off x="6661150" y="1819275"/>
            <a:ext cx="1114425" cy="23018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Book Antiqua"/>
              </a:rPr>
              <a:t>Complex</a:t>
            </a:r>
          </a:p>
        </p:txBody>
      </p:sp>
      <p:sp>
        <p:nvSpPr>
          <p:cNvPr id="53255" name="AutoShape 7"/>
          <p:cNvSpPr>
            <a:spLocks noChangeArrowheads="1"/>
          </p:cNvSpPr>
          <p:nvPr/>
        </p:nvSpPr>
        <p:spPr bwMode="auto">
          <a:xfrm>
            <a:off x="5638800" y="1204912"/>
            <a:ext cx="609600" cy="457200"/>
          </a:xfrm>
          <a:prstGeom prst="downArrow">
            <a:avLst>
              <a:gd name="adj1" fmla="val 50000"/>
              <a:gd name="adj2" fmla="val 25000"/>
            </a:avLst>
          </a:prstGeom>
          <a:solidFill>
            <a:srgbClr val="FF0000"/>
          </a:solidFill>
          <a:ln w="25400">
            <a:solidFill>
              <a:srgbClr val="000000"/>
            </a:solidFill>
            <a:miter lim="800000"/>
            <a:headEnd/>
            <a:tailEnd/>
          </a:ln>
        </p:spPr>
        <p:txBody>
          <a:bodyPr wrap="none" anchor="ctr"/>
          <a:lstStyle/>
          <a:p>
            <a:endParaRPr lang="en-US"/>
          </a:p>
        </p:txBody>
      </p:sp>
      <p:sp>
        <p:nvSpPr>
          <p:cNvPr id="53256" name="Text Box 8"/>
          <p:cNvSpPr txBox="1">
            <a:spLocks noChangeArrowheads="1"/>
          </p:cNvSpPr>
          <p:nvPr/>
        </p:nvSpPr>
        <p:spPr bwMode="auto">
          <a:xfrm>
            <a:off x="5772150" y="1204912"/>
            <a:ext cx="374650" cy="366713"/>
          </a:xfrm>
          <a:prstGeom prst="rect">
            <a:avLst/>
          </a:prstGeom>
          <a:noFill/>
          <a:ln w="9525">
            <a:noFill/>
            <a:miter lim="800000"/>
            <a:headEnd/>
            <a:tailEnd/>
          </a:ln>
        </p:spPr>
        <p:txBody>
          <a:bodyPr wrap="none">
            <a:spAutoFit/>
          </a:bodyPr>
          <a:lstStyle/>
          <a:p>
            <a:pPr eaLnBrk="0" hangingPunct="0"/>
            <a:r>
              <a:rPr lang="en-US" b="1">
                <a:solidFill>
                  <a:srgbClr val="000000"/>
                </a:solidFill>
              </a:rPr>
              <a:t>4.</a:t>
            </a:r>
          </a:p>
        </p:txBody>
      </p:sp>
      <p:sp>
        <p:nvSpPr>
          <p:cNvPr id="104457" name="Rectangle 9"/>
          <p:cNvSpPr>
            <a:spLocks noChangeArrowheads="1"/>
          </p:cNvSpPr>
          <p:nvPr/>
        </p:nvSpPr>
        <p:spPr bwMode="auto">
          <a:xfrm>
            <a:off x="762000" y="304800"/>
            <a:ext cx="7832725" cy="646331"/>
          </a:xfrm>
          <a:prstGeom prst="rect">
            <a:avLst/>
          </a:prstGeom>
          <a:noFill/>
          <a:ln w="9525">
            <a:noFill/>
            <a:miter lim="800000"/>
            <a:headEnd/>
            <a:tailEnd/>
          </a:ln>
          <a:effectLst/>
        </p:spPr>
        <p:txBody>
          <a:bodyPr>
            <a:spAutoFit/>
          </a:bodyPr>
          <a:lstStyle/>
          <a:p>
            <a:pPr algn="ctr">
              <a:defRPr/>
            </a:pPr>
            <a:r>
              <a:rPr lang="en-US" sz="3600" b="1" dirty="0">
                <a:latin typeface="Arial" pitchFamily="34" charset="0"/>
                <a:cs typeface="Arial" pitchFamily="34" charset="0"/>
              </a:rPr>
              <a:t>Emergency Response Exercises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762000" y="2362200"/>
            <a:ext cx="8153400" cy="3785652"/>
          </a:xfrm>
          <a:prstGeom prst="rect">
            <a:avLst/>
          </a:prstGeom>
          <a:noFill/>
          <a:ln w="9525">
            <a:noFill/>
            <a:miter lim="800000"/>
            <a:headEnd/>
            <a:tailEnd/>
          </a:ln>
          <a:effectLst>
            <a:outerShdw dist="17961" dir="2700000" algn="ctr" rotWithShape="0">
              <a:schemeClr val="bg1"/>
            </a:outerShdw>
          </a:effectLst>
        </p:spPr>
        <p:txBody>
          <a:bodyPr wrap="square">
            <a:spAutoFit/>
          </a:bodyPr>
          <a:lstStyle/>
          <a:p>
            <a:pPr marL="457200" indent="-457200">
              <a:buFont typeface="Wingdings" pitchFamily="2" charset="2"/>
              <a:buChar char="Ø"/>
              <a:defRPr/>
            </a:pPr>
            <a:r>
              <a:rPr lang="en-US" sz="2400" b="1" dirty="0" smtClean="0"/>
              <a:t>Observe use of physical facilities/EOC.</a:t>
            </a:r>
          </a:p>
          <a:p>
            <a:pPr marL="457200" indent="-457200">
              <a:buFont typeface="Wingdings" pitchFamily="2" charset="2"/>
              <a:buChar char="Ø"/>
              <a:defRPr/>
            </a:pPr>
            <a:endParaRPr lang="en-US" sz="2400" b="1" dirty="0" smtClean="0"/>
          </a:p>
          <a:p>
            <a:pPr marL="457200" indent="-457200">
              <a:buFont typeface="Wingdings" pitchFamily="2" charset="2"/>
              <a:buChar char="Ø"/>
              <a:defRPr/>
            </a:pPr>
            <a:r>
              <a:rPr lang="en-US" sz="2400" b="1" dirty="0" smtClean="0"/>
              <a:t>Test seldom used resources.</a:t>
            </a:r>
          </a:p>
          <a:p>
            <a:pPr marL="457200" indent="-457200">
              <a:buFont typeface="Wingdings" pitchFamily="2" charset="2"/>
              <a:buChar char="Ø"/>
              <a:defRPr/>
            </a:pPr>
            <a:endParaRPr lang="en-US" sz="2400" b="1" dirty="0" smtClean="0"/>
          </a:p>
          <a:p>
            <a:pPr marL="457200" indent="-457200">
              <a:buFont typeface="Wingdings" pitchFamily="2" charset="2"/>
              <a:buChar char="Ø"/>
              <a:defRPr/>
            </a:pPr>
            <a:r>
              <a:rPr lang="en-US" sz="2400" b="1" dirty="0" smtClean="0"/>
              <a:t>Evaluate inter-jurisdictional/inter-organizational communications and relationships.</a:t>
            </a:r>
          </a:p>
          <a:p>
            <a:pPr marL="457200" indent="-457200">
              <a:buFont typeface="Wingdings" pitchFamily="2" charset="2"/>
              <a:buChar char="Ø"/>
              <a:defRPr/>
            </a:pPr>
            <a:endParaRPr lang="en-US" sz="2400" b="1" dirty="0" smtClean="0"/>
          </a:p>
          <a:p>
            <a:pPr marL="457200" indent="-457200">
              <a:buFont typeface="Wingdings" pitchFamily="2" charset="2"/>
              <a:buChar char="Ø"/>
              <a:defRPr/>
            </a:pPr>
            <a:r>
              <a:rPr lang="en-US" sz="2400" b="1" dirty="0" smtClean="0"/>
              <a:t>Can have a mix of functional and full scale in one exercise.</a:t>
            </a:r>
            <a:endParaRPr lang="en-US" sz="2400" b="1" dirty="0"/>
          </a:p>
          <a:p>
            <a:pPr marL="457200" indent="-457200">
              <a:buFont typeface="Wingdings" pitchFamily="2" charset="2"/>
              <a:buChar char="Ø"/>
              <a:defRPr/>
            </a:pPr>
            <a:endParaRPr lang="en-US" sz="2400" b="1" dirty="0"/>
          </a:p>
        </p:txBody>
      </p:sp>
      <p:sp>
        <p:nvSpPr>
          <p:cNvPr id="104451" name="Rectangle 3"/>
          <p:cNvSpPr>
            <a:spLocks noChangeArrowheads="1"/>
          </p:cNvSpPr>
          <p:nvPr/>
        </p:nvSpPr>
        <p:spPr bwMode="auto">
          <a:xfrm>
            <a:off x="1524000" y="1066800"/>
            <a:ext cx="4800600" cy="519112"/>
          </a:xfrm>
          <a:prstGeom prst="rect">
            <a:avLst/>
          </a:prstGeom>
          <a:noFill/>
          <a:ln w="9525">
            <a:noFill/>
            <a:miter lim="800000"/>
            <a:headEnd/>
            <a:tailEnd/>
          </a:ln>
          <a:effectLst/>
        </p:spPr>
        <p:txBody>
          <a:bodyPr>
            <a:spAutoFit/>
          </a:bodyPr>
          <a:lstStyle/>
          <a:p>
            <a:pPr algn="ctr">
              <a:defRPr/>
            </a:pPr>
            <a:r>
              <a:rPr lang="en-US" sz="2800" b="1">
                <a:solidFill>
                  <a:srgbClr val="FF0000"/>
                </a:solidFill>
                <a:effectLst>
                  <a:outerShdw blurRad="38100" dist="38100" dir="2700000" algn="tl">
                    <a:srgbClr val="C0C0C0"/>
                  </a:outerShdw>
                </a:effectLst>
              </a:rPr>
              <a:t>Functional Exercise</a:t>
            </a:r>
          </a:p>
        </p:txBody>
      </p:sp>
      <p:sp>
        <p:nvSpPr>
          <p:cNvPr id="53252" name="AutoShape 4"/>
          <p:cNvSpPr>
            <a:spLocks noChangeArrowheads="1"/>
          </p:cNvSpPr>
          <p:nvPr/>
        </p:nvSpPr>
        <p:spPr bwMode="auto">
          <a:xfrm>
            <a:off x="838200" y="1509712"/>
            <a:ext cx="7391400" cy="838200"/>
          </a:xfrm>
          <a:prstGeom prst="rightArrow">
            <a:avLst>
              <a:gd name="adj1" fmla="val 38889"/>
              <a:gd name="adj2" fmla="val 76383"/>
            </a:avLst>
          </a:prstGeom>
          <a:solidFill>
            <a:srgbClr val="FFFFFF"/>
          </a:solidFill>
          <a:ln w="38100">
            <a:solidFill>
              <a:srgbClr val="FF0000"/>
            </a:solidFill>
            <a:miter lim="800000"/>
            <a:headEnd/>
            <a:tailEnd/>
          </a:ln>
        </p:spPr>
        <p:txBody>
          <a:bodyPr wrap="none" anchor="ctr"/>
          <a:lstStyle/>
          <a:p>
            <a:endParaRPr lang="en-US"/>
          </a:p>
        </p:txBody>
      </p:sp>
      <p:sp>
        <p:nvSpPr>
          <p:cNvPr id="53253" name="WordArt 5"/>
          <p:cNvSpPr>
            <a:spLocks noChangeArrowheads="1" noChangeShapeType="1" noTextEdit="1"/>
          </p:cNvSpPr>
          <p:nvPr/>
        </p:nvSpPr>
        <p:spPr bwMode="auto">
          <a:xfrm>
            <a:off x="1033463" y="1819275"/>
            <a:ext cx="1114425" cy="230187"/>
          </a:xfrm>
          <a:prstGeom prst="rect">
            <a:avLst/>
          </a:prstGeom>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rgbClr val="FF0000"/>
                </a:solidFill>
                <a:latin typeface="Comic Sans MS"/>
              </a:rPr>
              <a:t>Simple</a:t>
            </a:r>
          </a:p>
        </p:txBody>
      </p:sp>
      <p:sp>
        <p:nvSpPr>
          <p:cNvPr id="53254" name="WordArt 6"/>
          <p:cNvSpPr>
            <a:spLocks noChangeArrowheads="1" noChangeShapeType="1" noTextEdit="1"/>
          </p:cNvSpPr>
          <p:nvPr/>
        </p:nvSpPr>
        <p:spPr bwMode="auto">
          <a:xfrm>
            <a:off x="6661150" y="1819275"/>
            <a:ext cx="1114425" cy="23018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Book Antiqua"/>
              </a:rPr>
              <a:t>Complex</a:t>
            </a:r>
          </a:p>
        </p:txBody>
      </p:sp>
      <p:sp>
        <p:nvSpPr>
          <p:cNvPr id="53255" name="AutoShape 7"/>
          <p:cNvSpPr>
            <a:spLocks noChangeArrowheads="1"/>
          </p:cNvSpPr>
          <p:nvPr/>
        </p:nvSpPr>
        <p:spPr bwMode="auto">
          <a:xfrm>
            <a:off x="5638800" y="1204912"/>
            <a:ext cx="609600" cy="457200"/>
          </a:xfrm>
          <a:prstGeom prst="downArrow">
            <a:avLst>
              <a:gd name="adj1" fmla="val 50000"/>
              <a:gd name="adj2" fmla="val 25000"/>
            </a:avLst>
          </a:prstGeom>
          <a:solidFill>
            <a:srgbClr val="FF0000"/>
          </a:solidFill>
          <a:ln w="25400">
            <a:solidFill>
              <a:srgbClr val="000000"/>
            </a:solidFill>
            <a:miter lim="800000"/>
            <a:headEnd/>
            <a:tailEnd/>
          </a:ln>
        </p:spPr>
        <p:txBody>
          <a:bodyPr wrap="none" anchor="ctr"/>
          <a:lstStyle/>
          <a:p>
            <a:endParaRPr lang="en-US"/>
          </a:p>
        </p:txBody>
      </p:sp>
      <p:sp>
        <p:nvSpPr>
          <p:cNvPr id="53256" name="Text Box 8"/>
          <p:cNvSpPr txBox="1">
            <a:spLocks noChangeArrowheads="1"/>
          </p:cNvSpPr>
          <p:nvPr/>
        </p:nvSpPr>
        <p:spPr bwMode="auto">
          <a:xfrm>
            <a:off x="5772150" y="1204912"/>
            <a:ext cx="374650" cy="366713"/>
          </a:xfrm>
          <a:prstGeom prst="rect">
            <a:avLst/>
          </a:prstGeom>
          <a:noFill/>
          <a:ln w="9525">
            <a:noFill/>
            <a:miter lim="800000"/>
            <a:headEnd/>
            <a:tailEnd/>
          </a:ln>
        </p:spPr>
        <p:txBody>
          <a:bodyPr wrap="none">
            <a:spAutoFit/>
          </a:bodyPr>
          <a:lstStyle/>
          <a:p>
            <a:pPr eaLnBrk="0" hangingPunct="0"/>
            <a:r>
              <a:rPr lang="en-US" b="1">
                <a:solidFill>
                  <a:srgbClr val="000000"/>
                </a:solidFill>
              </a:rPr>
              <a:t>4.</a:t>
            </a:r>
          </a:p>
        </p:txBody>
      </p:sp>
      <p:sp>
        <p:nvSpPr>
          <p:cNvPr id="104457" name="Rectangle 9"/>
          <p:cNvSpPr>
            <a:spLocks noChangeArrowheads="1"/>
          </p:cNvSpPr>
          <p:nvPr/>
        </p:nvSpPr>
        <p:spPr bwMode="auto">
          <a:xfrm>
            <a:off x="762000" y="304800"/>
            <a:ext cx="7832725" cy="646331"/>
          </a:xfrm>
          <a:prstGeom prst="rect">
            <a:avLst/>
          </a:prstGeom>
          <a:noFill/>
          <a:ln w="9525">
            <a:noFill/>
            <a:miter lim="800000"/>
            <a:headEnd/>
            <a:tailEnd/>
          </a:ln>
          <a:effectLst/>
        </p:spPr>
        <p:txBody>
          <a:bodyPr>
            <a:spAutoFit/>
          </a:bodyPr>
          <a:lstStyle/>
          <a:p>
            <a:pPr algn="ctr">
              <a:defRPr/>
            </a:pPr>
            <a:r>
              <a:rPr lang="en-US" sz="3600" b="1" dirty="0">
                <a:latin typeface="Arial" pitchFamily="34" charset="0"/>
                <a:cs typeface="Arial" pitchFamily="34" charset="0"/>
              </a:rPr>
              <a:t>Emergency Response Exercises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304800" y="2362200"/>
            <a:ext cx="8610600" cy="4154984"/>
          </a:xfrm>
          <a:prstGeom prst="rect">
            <a:avLst/>
          </a:prstGeom>
          <a:noFill/>
          <a:ln w="9525">
            <a:noFill/>
            <a:miter lim="800000"/>
            <a:headEnd/>
            <a:tailEnd/>
          </a:ln>
          <a:effectLst>
            <a:outerShdw dist="17961" dir="2700000" algn="ctr" rotWithShape="0">
              <a:schemeClr val="bg1"/>
            </a:outerShdw>
          </a:effectLst>
        </p:spPr>
        <p:txBody>
          <a:bodyPr wrap="square">
            <a:spAutoFit/>
          </a:bodyPr>
          <a:lstStyle/>
          <a:p>
            <a:pPr marL="457200" indent="-457200">
              <a:buFont typeface="Wingdings" pitchFamily="2" charset="2"/>
              <a:buChar char="Ø"/>
              <a:defRPr/>
            </a:pPr>
            <a:r>
              <a:rPr lang="en-US" sz="2400" b="1" dirty="0"/>
              <a:t>Most complex, mobilize staff/resources and test equipment and warning system (push the button</a:t>
            </a:r>
            <a:r>
              <a:rPr lang="en-US" sz="2400" b="1" dirty="0" smtClean="0"/>
              <a:t>).</a:t>
            </a:r>
            <a:endParaRPr lang="en-US" sz="2400" b="1" dirty="0"/>
          </a:p>
          <a:p>
            <a:pPr marL="457200" indent="-457200">
              <a:buFont typeface="Wingdings" pitchFamily="2" charset="2"/>
              <a:buChar char="Ø"/>
              <a:defRPr/>
            </a:pPr>
            <a:endParaRPr lang="en-US" sz="2400" b="1" dirty="0"/>
          </a:p>
          <a:p>
            <a:pPr marL="457200" indent="-457200">
              <a:buFont typeface="Wingdings" pitchFamily="2" charset="2"/>
              <a:buChar char="Ø"/>
              <a:defRPr/>
            </a:pPr>
            <a:r>
              <a:rPr lang="en-US" sz="2400" b="1" dirty="0"/>
              <a:t>High stress environment, as realistic as </a:t>
            </a:r>
            <a:r>
              <a:rPr lang="en-US" sz="2400" b="1" dirty="0" smtClean="0"/>
              <a:t>possible.</a:t>
            </a:r>
            <a:endParaRPr lang="en-US" sz="2400" b="1" dirty="0"/>
          </a:p>
          <a:p>
            <a:pPr marL="457200" indent="-457200">
              <a:buFont typeface="Wingdings" pitchFamily="2" charset="2"/>
              <a:buChar char="Ø"/>
              <a:defRPr/>
            </a:pPr>
            <a:endParaRPr lang="en-US" sz="2400" b="1" dirty="0"/>
          </a:p>
          <a:p>
            <a:pPr marL="457200" indent="-457200">
              <a:buFont typeface="Wingdings" pitchFamily="2" charset="2"/>
              <a:buChar char="Ø"/>
              <a:defRPr/>
            </a:pPr>
            <a:r>
              <a:rPr lang="en-US" sz="2400" b="1" dirty="0"/>
              <a:t>Simulated </a:t>
            </a:r>
            <a:r>
              <a:rPr lang="en-US" sz="2400" b="1" dirty="0" smtClean="0"/>
              <a:t>events/victims, </a:t>
            </a:r>
            <a:r>
              <a:rPr lang="en-US" sz="2400" b="1" dirty="0"/>
              <a:t>‘play-out</a:t>
            </a:r>
            <a:r>
              <a:rPr lang="en-US" sz="2400" b="1" dirty="0" smtClean="0"/>
              <a:t>’ on-scene </a:t>
            </a:r>
            <a:r>
              <a:rPr lang="en-US" sz="2400" b="1" dirty="0"/>
              <a:t>responses, demonstrate coordination and </a:t>
            </a:r>
            <a:r>
              <a:rPr lang="en-US" sz="2400" b="1" dirty="0" smtClean="0"/>
              <a:t>capability.</a:t>
            </a:r>
            <a:endParaRPr lang="en-US" sz="2400" b="1" dirty="0"/>
          </a:p>
          <a:p>
            <a:pPr marL="457200" indent="-457200">
              <a:buFont typeface="Wingdings" pitchFamily="2" charset="2"/>
              <a:buChar char="Ø"/>
              <a:defRPr/>
            </a:pPr>
            <a:endParaRPr lang="en-US" sz="2400" b="1" dirty="0"/>
          </a:p>
          <a:p>
            <a:pPr marL="457200" indent="-457200">
              <a:buFont typeface="Wingdings" pitchFamily="2" charset="2"/>
              <a:buChar char="Ø"/>
              <a:defRPr/>
            </a:pPr>
            <a:r>
              <a:rPr lang="en-US" sz="2400" b="1" dirty="0"/>
              <a:t>Goal: Evaluate all facets of emergency management </a:t>
            </a:r>
            <a:r>
              <a:rPr lang="en-US" sz="2400" b="1" dirty="0" smtClean="0"/>
              <a:t>system.</a:t>
            </a:r>
            <a:endParaRPr lang="en-US" sz="2400" b="1" dirty="0"/>
          </a:p>
          <a:p>
            <a:pPr marL="457200" indent="-457200">
              <a:buFont typeface="Wingdings" pitchFamily="2" charset="2"/>
              <a:buChar char="Ø"/>
              <a:defRPr/>
            </a:pPr>
            <a:endParaRPr lang="en-US" sz="2400" b="1" dirty="0"/>
          </a:p>
        </p:txBody>
      </p:sp>
      <p:sp>
        <p:nvSpPr>
          <p:cNvPr id="106499" name="Rectangle 3"/>
          <p:cNvSpPr>
            <a:spLocks noChangeArrowheads="1"/>
          </p:cNvSpPr>
          <p:nvPr/>
        </p:nvSpPr>
        <p:spPr bwMode="auto">
          <a:xfrm>
            <a:off x="3048000" y="990600"/>
            <a:ext cx="4800600" cy="519113"/>
          </a:xfrm>
          <a:prstGeom prst="rect">
            <a:avLst/>
          </a:prstGeom>
          <a:noFill/>
          <a:ln w="9525">
            <a:noFill/>
            <a:miter lim="800000"/>
            <a:headEnd/>
            <a:tailEnd/>
          </a:ln>
          <a:effectLst/>
        </p:spPr>
        <p:txBody>
          <a:bodyPr>
            <a:spAutoFit/>
          </a:bodyPr>
          <a:lstStyle/>
          <a:p>
            <a:pPr algn="ctr">
              <a:defRPr/>
            </a:pPr>
            <a:r>
              <a:rPr lang="en-US" sz="2800" b="1">
                <a:solidFill>
                  <a:srgbClr val="FF0000"/>
                </a:solidFill>
                <a:effectLst>
                  <a:outerShdw blurRad="38100" dist="38100" dir="2700000" algn="tl">
                    <a:srgbClr val="C0C0C0"/>
                  </a:outerShdw>
                </a:effectLst>
              </a:rPr>
              <a:t>Full Scale Exercise</a:t>
            </a:r>
          </a:p>
        </p:txBody>
      </p:sp>
      <p:sp>
        <p:nvSpPr>
          <p:cNvPr id="57348" name="AutoShape 4"/>
          <p:cNvSpPr>
            <a:spLocks noChangeArrowheads="1"/>
          </p:cNvSpPr>
          <p:nvPr/>
        </p:nvSpPr>
        <p:spPr bwMode="auto">
          <a:xfrm>
            <a:off x="914400" y="1524000"/>
            <a:ext cx="7391400" cy="838200"/>
          </a:xfrm>
          <a:prstGeom prst="rightArrow">
            <a:avLst>
              <a:gd name="adj1" fmla="val 38889"/>
              <a:gd name="adj2" fmla="val 76383"/>
            </a:avLst>
          </a:prstGeom>
          <a:solidFill>
            <a:srgbClr val="FFFFFF"/>
          </a:solidFill>
          <a:ln w="38100">
            <a:solidFill>
              <a:srgbClr val="FF0000"/>
            </a:solidFill>
            <a:miter lim="800000"/>
            <a:headEnd/>
            <a:tailEnd/>
          </a:ln>
        </p:spPr>
        <p:txBody>
          <a:bodyPr wrap="none" anchor="ctr"/>
          <a:lstStyle/>
          <a:p>
            <a:endParaRPr lang="en-US"/>
          </a:p>
        </p:txBody>
      </p:sp>
      <p:sp>
        <p:nvSpPr>
          <p:cNvPr id="57349" name="WordArt 5"/>
          <p:cNvSpPr>
            <a:spLocks noChangeArrowheads="1" noChangeShapeType="1" noTextEdit="1"/>
          </p:cNvSpPr>
          <p:nvPr/>
        </p:nvSpPr>
        <p:spPr bwMode="auto">
          <a:xfrm>
            <a:off x="1143000" y="1828800"/>
            <a:ext cx="1114425" cy="230188"/>
          </a:xfrm>
          <a:prstGeom prst="rect">
            <a:avLst/>
          </a:prstGeom>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rgbClr val="FF0000"/>
                </a:solidFill>
                <a:latin typeface="Comic Sans MS"/>
              </a:rPr>
              <a:t>Simple</a:t>
            </a:r>
          </a:p>
        </p:txBody>
      </p:sp>
      <p:sp>
        <p:nvSpPr>
          <p:cNvPr id="57350" name="WordArt 6"/>
          <p:cNvSpPr>
            <a:spLocks noChangeArrowheads="1" noChangeShapeType="1" noTextEdit="1"/>
          </p:cNvSpPr>
          <p:nvPr/>
        </p:nvSpPr>
        <p:spPr bwMode="auto">
          <a:xfrm>
            <a:off x="6705600" y="1828800"/>
            <a:ext cx="1114425" cy="2301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Book Antiqua"/>
              </a:rPr>
              <a:t>Complex</a:t>
            </a:r>
          </a:p>
        </p:txBody>
      </p:sp>
      <p:sp>
        <p:nvSpPr>
          <p:cNvPr id="57351" name="AutoShape 7"/>
          <p:cNvSpPr>
            <a:spLocks noChangeArrowheads="1"/>
          </p:cNvSpPr>
          <p:nvPr/>
        </p:nvSpPr>
        <p:spPr bwMode="auto">
          <a:xfrm>
            <a:off x="7086600" y="1143000"/>
            <a:ext cx="609600" cy="457200"/>
          </a:xfrm>
          <a:prstGeom prst="downArrow">
            <a:avLst>
              <a:gd name="adj1" fmla="val 50000"/>
              <a:gd name="adj2" fmla="val 25000"/>
            </a:avLst>
          </a:prstGeom>
          <a:solidFill>
            <a:srgbClr val="FF0000"/>
          </a:solidFill>
          <a:ln w="25400">
            <a:solidFill>
              <a:srgbClr val="000000"/>
            </a:solidFill>
            <a:miter lim="800000"/>
            <a:headEnd/>
            <a:tailEnd/>
          </a:ln>
        </p:spPr>
        <p:txBody>
          <a:bodyPr wrap="none" anchor="ctr"/>
          <a:lstStyle/>
          <a:p>
            <a:endParaRPr lang="en-US"/>
          </a:p>
        </p:txBody>
      </p:sp>
      <p:sp>
        <p:nvSpPr>
          <p:cNvPr id="57352" name="Text Box 8"/>
          <p:cNvSpPr txBox="1">
            <a:spLocks noChangeArrowheads="1"/>
          </p:cNvSpPr>
          <p:nvPr/>
        </p:nvSpPr>
        <p:spPr bwMode="auto">
          <a:xfrm>
            <a:off x="7239000" y="1143000"/>
            <a:ext cx="374650" cy="366713"/>
          </a:xfrm>
          <a:prstGeom prst="rect">
            <a:avLst/>
          </a:prstGeom>
          <a:noFill/>
          <a:ln w="9525">
            <a:noFill/>
            <a:miter lim="800000"/>
            <a:headEnd/>
            <a:tailEnd/>
          </a:ln>
        </p:spPr>
        <p:txBody>
          <a:bodyPr wrap="none">
            <a:spAutoFit/>
          </a:bodyPr>
          <a:lstStyle/>
          <a:p>
            <a:pPr eaLnBrk="0" hangingPunct="0"/>
            <a:r>
              <a:rPr lang="en-US" b="1">
                <a:solidFill>
                  <a:srgbClr val="000000"/>
                </a:solidFill>
              </a:rPr>
              <a:t>5.</a:t>
            </a:r>
          </a:p>
        </p:txBody>
      </p:sp>
      <p:sp>
        <p:nvSpPr>
          <p:cNvPr id="106505" name="Rectangle 9"/>
          <p:cNvSpPr>
            <a:spLocks noChangeArrowheads="1"/>
          </p:cNvSpPr>
          <p:nvPr/>
        </p:nvSpPr>
        <p:spPr bwMode="auto">
          <a:xfrm>
            <a:off x="838200" y="381000"/>
            <a:ext cx="7832725" cy="646331"/>
          </a:xfrm>
          <a:prstGeom prst="rect">
            <a:avLst/>
          </a:prstGeom>
          <a:noFill/>
          <a:ln w="9525">
            <a:noFill/>
            <a:miter lim="800000"/>
            <a:headEnd/>
            <a:tailEnd/>
          </a:ln>
          <a:effectLst/>
        </p:spPr>
        <p:txBody>
          <a:bodyPr>
            <a:spAutoFit/>
          </a:bodyPr>
          <a:lstStyle/>
          <a:p>
            <a:pPr algn="ctr">
              <a:defRPr/>
            </a:pPr>
            <a:r>
              <a:rPr lang="en-US" sz="3600" b="1" dirty="0">
                <a:latin typeface="Arial" pitchFamily="34" charset="0"/>
                <a:cs typeface="Arial" pitchFamily="34" charset="0"/>
              </a:rPr>
              <a:t>Emergency Response Exercises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26"/>
          <p:cNvSpPr>
            <a:spLocks noGrp="1" noChangeArrowheads="1"/>
          </p:cNvSpPr>
          <p:nvPr>
            <p:ph type="title"/>
          </p:nvPr>
        </p:nvSpPr>
        <p:spPr>
          <a:xfrm>
            <a:off x="457200" y="152400"/>
            <a:ext cx="8229600" cy="1143000"/>
          </a:xfrm>
        </p:spPr>
        <p:txBody>
          <a:bodyPr/>
          <a:lstStyle/>
          <a:p>
            <a:r>
              <a:rPr lang="en-US" dirty="0" smtClean="0"/>
              <a:t>Play As If It Is Real</a:t>
            </a:r>
          </a:p>
        </p:txBody>
      </p:sp>
      <p:sp>
        <p:nvSpPr>
          <p:cNvPr id="68611" name="Rectangle 1027"/>
          <p:cNvSpPr>
            <a:spLocks noGrp="1" noChangeArrowheads="1"/>
          </p:cNvSpPr>
          <p:nvPr>
            <p:ph type="body" idx="1"/>
          </p:nvPr>
        </p:nvSpPr>
        <p:spPr>
          <a:xfrm>
            <a:off x="381000" y="1219200"/>
            <a:ext cx="8534400" cy="3886200"/>
          </a:xfrm>
        </p:spPr>
        <p:txBody>
          <a:bodyPr/>
          <a:lstStyle/>
          <a:p>
            <a:r>
              <a:rPr lang="en-US" sz="3600" dirty="0" smtClean="0"/>
              <a:t>Evacuation without inundation mapping.</a:t>
            </a:r>
          </a:p>
          <a:p>
            <a:endParaRPr lang="en-US" sz="3600" dirty="0" smtClean="0"/>
          </a:p>
          <a:p>
            <a:r>
              <a:rPr lang="en-US" sz="3600" dirty="0" smtClean="0"/>
              <a:t>Waited to be contacted.</a:t>
            </a:r>
          </a:p>
          <a:p>
            <a:endParaRPr lang="en-US" sz="3600" dirty="0" smtClean="0"/>
          </a:p>
          <a:p>
            <a:r>
              <a:rPr lang="en-US" sz="3600" dirty="0" smtClean="0"/>
              <a:t>Locals heard that dam had failed.</a:t>
            </a:r>
          </a:p>
          <a:p>
            <a:endParaRPr lang="en-US" sz="3600" dirty="0" smtClean="0"/>
          </a:p>
          <a:p>
            <a:r>
              <a:rPr lang="en-US" sz="3600" dirty="0" smtClean="0"/>
              <a:t>“Standby”</a:t>
            </a:r>
          </a:p>
          <a:p>
            <a:endParaRPr lang="en-US" sz="3600"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0" y="2133600"/>
            <a:ext cx="9144000" cy="1938992"/>
          </a:xfrm>
          <a:prstGeom prst="rect">
            <a:avLst/>
          </a:prstGeom>
          <a:noFill/>
          <a:ln w="9525">
            <a:noFill/>
            <a:miter lim="800000"/>
            <a:headEnd/>
            <a:tailEnd/>
          </a:ln>
          <a:effectLst>
            <a:outerShdw dist="17961" dir="2700000" algn="ctr" rotWithShape="0">
              <a:schemeClr val="bg1"/>
            </a:outerShdw>
          </a:effectLst>
        </p:spPr>
        <p:txBody>
          <a:bodyPr>
            <a:spAutoFit/>
          </a:bodyPr>
          <a:lstStyle/>
          <a:p>
            <a:pPr marL="457200" indent="-457200">
              <a:buFont typeface="Wingdings" pitchFamily="2" charset="2"/>
              <a:buChar char="Ø"/>
              <a:defRPr/>
            </a:pPr>
            <a:r>
              <a:rPr lang="en-US" sz="2400" b="1" dirty="0"/>
              <a:t>Most complex, mobilize staff/resources and test equipment and warning system (push the button</a:t>
            </a:r>
            <a:r>
              <a:rPr lang="en-US" sz="2400" b="1" dirty="0" smtClean="0"/>
              <a:t>).</a:t>
            </a:r>
          </a:p>
          <a:p>
            <a:pPr marL="457200" indent="-457200">
              <a:buFont typeface="Wingdings" pitchFamily="2" charset="2"/>
              <a:buChar char="Ø"/>
              <a:defRPr/>
            </a:pPr>
            <a:r>
              <a:rPr lang="en-US" sz="2400" b="1" dirty="0" smtClean="0"/>
              <a:t>One year planning and several hundred thousand dollars.</a:t>
            </a:r>
            <a:endParaRPr lang="en-US" sz="2400" b="1" dirty="0"/>
          </a:p>
          <a:p>
            <a:pPr marL="457200" indent="-457200">
              <a:buFont typeface="Wingdings" pitchFamily="2" charset="2"/>
              <a:buChar char="Ø"/>
              <a:defRPr/>
            </a:pPr>
            <a:endParaRPr lang="en-US" sz="2400" b="1" dirty="0"/>
          </a:p>
          <a:p>
            <a:pPr marL="457200" indent="-457200">
              <a:buFont typeface="Wingdings" pitchFamily="2" charset="2"/>
              <a:buChar char="Ø"/>
              <a:defRPr/>
            </a:pPr>
            <a:endParaRPr lang="en-US" sz="2400" b="1" dirty="0"/>
          </a:p>
        </p:txBody>
      </p:sp>
      <p:sp>
        <p:nvSpPr>
          <p:cNvPr id="164867" name="Rectangle 3"/>
          <p:cNvSpPr>
            <a:spLocks noChangeArrowheads="1"/>
          </p:cNvSpPr>
          <p:nvPr/>
        </p:nvSpPr>
        <p:spPr bwMode="auto">
          <a:xfrm>
            <a:off x="3048000" y="914400"/>
            <a:ext cx="4800600" cy="519113"/>
          </a:xfrm>
          <a:prstGeom prst="rect">
            <a:avLst/>
          </a:prstGeom>
          <a:noFill/>
          <a:ln w="9525">
            <a:noFill/>
            <a:miter lim="800000"/>
            <a:headEnd/>
            <a:tailEnd/>
          </a:ln>
          <a:effectLst/>
        </p:spPr>
        <p:txBody>
          <a:bodyPr>
            <a:spAutoFit/>
          </a:bodyPr>
          <a:lstStyle/>
          <a:p>
            <a:pPr algn="ctr">
              <a:defRPr/>
            </a:pPr>
            <a:r>
              <a:rPr lang="en-US" sz="2800" b="1">
                <a:solidFill>
                  <a:srgbClr val="FF0000"/>
                </a:solidFill>
                <a:effectLst>
                  <a:outerShdw blurRad="38100" dist="38100" dir="2700000" algn="tl">
                    <a:srgbClr val="C0C0C0"/>
                  </a:outerShdw>
                </a:effectLst>
              </a:rPr>
              <a:t>Full Scale Exercise</a:t>
            </a:r>
          </a:p>
        </p:txBody>
      </p:sp>
      <p:sp>
        <p:nvSpPr>
          <p:cNvPr id="58372" name="AutoShape 4"/>
          <p:cNvSpPr>
            <a:spLocks noChangeArrowheads="1"/>
          </p:cNvSpPr>
          <p:nvPr/>
        </p:nvSpPr>
        <p:spPr bwMode="auto">
          <a:xfrm>
            <a:off x="914400" y="1447800"/>
            <a:ext cx="7391400" cy="838200"/>
          </a:xfrm>
          <a:prstGeom prst="rightArrow">
            <a:avLst>
              <a:gd name="adj1" fmla="val 38889"/>
              <a:gd name="adj2" fmla="val 76383"/>
            </a:avLst>
          </a:prstGeom>
          <a:solidFill>
            <a:srgbClr val="FFFFFF"/>
          </a:solidFill>
          <a:ln w="38100">
            <a:solidFill>
              <a:srgbClr val="FF0000"/>
            </a:solidFill>
            <a:miter lim="800000"/>
            <a:headEnd/>
            <a:tailEnd/>
          </a:ln>
        </p:spPr>
        <p:txBody>
          <a:bodyPr wrap="none" anchor="ctr"/>
          <a:lstStyle/>
          <a:p>
            <a:endParaRPr lang="en-US"/>
          </a:p>
        </p:txBody>
      </p:sp>
      <p:sp>
        <p:nvSpPr>
          <p:cNvPr id="58373" name="WordArt 5"/>
          <p:cNvSpPr>
            <a:spLocks noChangeArrowheads="1" noChangeShapeType="1" noTextEdit="1"/>
          </p:cNvSpPr>
          <p:nvPr/>
        </p:nvSpPr>
        <p:spPr bwMode="auto">
          <a:xfrm>
            <a:off x="1143000" y="1752600"/>
            <a:ext cx="1114425" cy="230188"/>
          </a:xfrm>
          <a:prstGeom prst="rect">
            <a:avLst/>
          </a:prstGeom>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rgbClr val="FF0000"/>
                </a:solidFill>
                <a:latin typeface="Comic Sans MS"/>
              </a:rPr>
              <a:t>Simple</a:t>
            </a:r>
          </a:p>
        </p:txBody>
      </p:sp>
      <p:sp>
        <p:nvSpPr>
          <p:cNvPr id="58374" name="WordArt 6"/>
          <p:cNvSpPr>
            <a:spLocks noChangeArrowheads="1" noChangeShapeType="1" noTextEdit="1"/>
          </p:cNvSpPr>
          <p:nvPr/>
        </p:nvSpPr>
        <p:spPr bwMode="auto">
          <a:xfrm>
            <a:off x="6705600" y="1752600"/>
            <a:ext cx="1114425" cy="2301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Book Antiqua"/>
              </a:rPr>
              <a:t>Complex</a:t>
            </a:r>
          </a:p>
        </p:txBody>
      </p:sp>
      <p:sp>
        <p:nvSpPr>
          <p:cNvPr id="58375" name="AutoShape 7"/>
          <p:cNvSpPr>
            <a:spLocks noChangeArrowheads="1"/>
          </p:cNvSpPr>
          <p:nvPr/>
        </p:nvSpPr>
        <p:spPr bwMode="auto">
          <a:xfrm>
            <a:off x="7086600" y="1066800"/>
            <a:ext cx="609600" cy="457200"/>
          </a:xfrm>
          <a:prstGeom prst="downArrow">
            <a:avLst>
              <a:gd name="adj1" fmla="val 50000"/>
              <a:gd name="adj2" fmla="val 25000"/>
            </a:avLst>
          </a:prstGeom>
          <a:solidFill>
            <a:srgbClr val="FF0000"/>
          </a:solidFill>
          <a:ln w="25400">
            <a:solidFill>
              <a:srgbClr val="000000"/>
            </a:solidFill>
            <a:miter lim="800000"/>
            <a:headEnd/>
            <a:tailEnd/>
          </a:ln>
        </p:spPr>
        <p:txBody>
          <a:bodyPr wrap="none" anchor="ctr"/>
          <a:lstStyle/>
          <a:p>
            <a:endParaRPr lang="en-US"/>
          </a:p>
        </p:txBody>
      </p:sp>
      <p:sp>
        <p:nvSpPr>
          <p:cNvPr id="58376" name="Text Box 8"/>
          <p:cNvSpPr txBox="1">
            <a:spLocks noChangeArrowheads="1"/>
          </p:cNvSpPr>
          <p:nvPr/>
        </p:nvSpPr>
        <p:spPr bwMode="auto">
          <a:xfrm>
            <a:off x="7239000" y="1066800"/>
            <a:ext cx="374650" cy="366713"/>
          </a:xfrm>
          <a:prstGeom prst="rect">
            <a:avLst/>
          </a:prstGeom>
          <a:noFill/>
          <a:ln w="9525">
            <a:noFill/>
            <a:miter lim="800000"/>
            <a:headEnd/>
            <a:tailEnd/>
          </a:ln>
        </p:spPr>
        <p:txBody>
          <a:bodyPr wrap="none">
            <a:spAutoFit/>
          </a:bodyPr>
          <a:lstStyle/>
          <a:p>
            <a:pPr eaLnBrk="0" hangingPunct="0"/>
            <a:r>
              <a:rPr lang="en-US" b="1">
                <a:solidFill>
                  <a:srgbClr val="000000"/>
                </a:solidFill>
              </a:rPr>
              <a:t>5.</a:t>
            </a:r>
          </a:p>
        </p:txBody>
      </p:sp>
      <p:sp>
        <p:nvSpPr>
          <p:cNvPr id="164873" name="Rectangle 9"/>
          <p:cNvSpPr>
            <a:spLocks noChangeArrowheads="1"/>
          </p:cNvSpPr>
          <p:nvPr/>
        </p:nvSpPr>
        <p:spPr bwMode="auto">
          <a:xfrm>
            <a:off x="762000" y="228600"/>
            <a:ext cx="7832725" cy="646331"/>
          </a:xfrm>
          <a:prstGeom prst="rect">
            <a:avLst/>
          </a:prstGeom>
          <a:noFill/>
          <a:ln w="9525">
            <a:noFill/>
            <a:miter lim="800000"/>
            <a:headEnd/>
            <a:tailEnd/>
          </a:ln>
          <a:effectLst/>
        </p:spPr>
        <p:txBody>
          <a:bodyPr>
            <a:spAutoFit/>
          </a:bodyPr>
          <a:lstStyle/>
          <a:p>
            <a:pPr algn="ctr">
              <a:defRPr/>
            </a:pPr>
            <a:r>
              <a:rPr lang="en-US" sz="3600" b="1" dirty="0">
                <a:latin typeface="Arial" pitchFamily="34" charset="0"/>
                <a:cs typeface="Arial" pitchFamily="34" charset="0"/>
              </a:rPr>
              <a:t>Emergency Response Exercises</a:t>
            </a:r>
          </a:p>
        </p:txBody>
      </p:sp>
      <p:pic>
        <p:nvPicPr>
          <p:cNvPr id="58378" name="Picture 11" descr="DSC00059"/>
          <p:cNvPicPr>
            <a:picLocks noChangeAspect="1" noChangeArrowheads="1"/>
          </p:cNvPicPr>
          <p:nvPr/>
        </p:nvPicPr>
        <p:blipFill>
          <a:blip r:embed="rId3" cstate="print"/>
          <a:srcRect/>
          <a:stretch>
            <a:fillRect/>
          </a:stretch>
        </p:blipFill>
        <p:spPr bwMode="auto">
          <a:xfrm>
            <a:off x="838200" y="3505200"/>
            <a:ext cx="3581400" cy="2686050"/>
          </a:xfrm>
          <a:prstGeom prst="rect">
            <a:avLst/>
          </a:prstGeom>
          <a:noFill/>
          <a:ln w="9525">
            <a:noFill/>
            <a:miter lim="800000"/>
            <a:headEnd/>
            <a:tailEnd/>
          </a:ln>
        </p:spPr>
      </p:pic>
      <p:pic>
        <p:nvPicPr>
          <p:cNvPr id="58379" name="Picture 12"/>
          <p:cNvPicPr>
            <a:picLocks noChangeAspect="1" noChangeArrowheads="1"/>
          </p:cNvPicPr>
          <p:nvPr/>
        </p:nvPicPr>
        <p:blipFill>
          <a:blip r:embed="rId4" cstate="print"/>
          <a:srcRect/>
          <a:stretch>
            <a:fillRect/>
          </a:stretch>
        </p:blipFill>
        <p:spPr bwMode="auto">
          <a:xfrm>
            <a:off x="4648200" y="3810000"/>
            <a:ext cx="3150014" cy="2362200"/>
          </a:xfrm>
          <a:prstGeom prst="rect">
            <a:avLst/>
          </a:prstGeom>
          <a:noFill/>
          <a:ln w="76200">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ext Box 2"/>
          <p:cNvSpPr txBox="1">
            <a:spLocks noChangeArrowheads="1"/>
          </p:cNvSpPr>
          <p:nvPr/>
        </p:nvSpPr>
        <p:spPr bwMode="auto">
          <a:xfrm>
            <a:off x="0" y="2133600"/>
            <a:ext cx="9144000" cy="1917700"/>
          </a:xfrm>
          <a:prstGeom prst="rect">
            <a:avLst/>
          </a:prstGeom>
          <a:noFill/>
          <a:ln w="9525">
            <a:noFill/>
            <a:miter lim="800000"/>
            <a:headEnd/>
            <a:tailEnd/>
          </a:ln>
          <a:effectLst>
            <a:outerShdw dist="17961" dir="2700000" algn="ctr" rotWithShape="0">
              <a:schemeClr val="bg1"/>
            </a:outerShdw>
          </a:effectLst>
        </p:spPr>
        <p:txBody>
          <a:bodyPr>
            <a:spAutoFit/>
          </a:bodyPr>
          <a:lstStyle/>
          <a:p>
            <a:pPr marL="457200" indent="-457200">
              <a:buFont typeface="Wingdings" pitchFamily="2" charset="2"/>
              <a:buNone/>
              <a:defRPr/>
            </a:pPr>
            <a:endParaRPr lang="en-US" sz="2400" b="1" dirty="0"/>
          </a:p>
          <a:p>
            <a:pPr marL="457200" indent="-457200">
              <a:buFont typeface="Wingdings" pitchFamily="2" charset="2"/>
              <a:buChar char="Ø"/>
              <a:defRPr/>
            </a:pPr>
            <a:r>
              <a:rPr lang="en-US" sz="2400" b="1" dirty="0"/>
              <a:t>Simulated events, ‘play-out’ responses, demonstrate coordination and capability</a:t>
            </a:r>
          </a:p>
          <a:p>
            <a:pPr marL="457200" indent="-457200">
              <a:buFont typeface="Wingdings" pitchFamily="2" charset="2"/>
              <a:buChar char="Ø"/>
              <a:defRPr/>
            </a:pPr>
            <a:endParaRPr lang="en-US" sz="2400" b="1" dirty="0"/>
          </a:p>
          <a:p>
            <a:pPr marL="457200" indent="-457200">
              <a:buFont typeface="Wingdings" pitchFamily="2" charset="2"/>
              <a:buChar char="Ø"/>
              <a:defRPr/>
            </a:pPr>
            <a:endParaRPr lang="en-US" sz="2400" b="1" dirty="0"/>
          </a:p>
        </p:txBody>
      </p:sp>
      <p:sp>
        <p:nvSpPr>
          <p:cNvPr id="160771" name="Rectangle 3"/>
          <p:cNvSpPr>
            <a:spLocks noChangeArrowheads="1"/>
          </p:cNvSpPr>
          <p:nvPr/>
        </p:nvSpPr>
        <p:spPr bwMode="auto">
          <a:xfrm>
            <a:off x="3048000" y="914400"/>
            <a:ext cx="4800600" cy="519113"/>
          </a:xfrm>
          <a:prstGeom prst="rect">
            <a:avLst/>
          </a:prstGeom>
          <a:noFill/>
          <a:ln w="9525">
            <a:noFill/>
            <a:miter lim="800000"/>
            <a:headEnd/>
            <a:tailEnd/>
          </a:ln>
          <a:effectLst/>
        </p:spPr>
        <p:txBody>
          <a:bodyPr>
            <a:spAutoFit/>
          </a:bodyPr>
          <a:lstStyle/>
          <a:p>
            <a:pPr algn="ctr">
              <a:defRPr/>
            </a:pPr>
            <a:r>
              <a:rPr lang="en-US" sz="2800" b="1" dirty="0">
                <a:solidFill>
                  <a:srgbClr val="FF0000"/>
                </a:solidFill>
                <a:effectLst>
                  <a:outerShdw blurRad="38100" dist="38100" dir="2700000" algn="tl">
                    <a:srgbClr val="C0C0C0"/>
                  </a:outerShdw>
                </a:effectLst>
              </a:rPr>
              <a:t>Full Scale Exercise</a:t>
            </a:r>
          </a:p>
        </p:txBody>
      </p:sp>
      <p:sp>
        <p:nvSpPr>
          <p:cNvPr id="59396" name="AutoShape 4"/>
          <p:cNvSpPr>
            <a:spLocks noChangeArrowheads="1"/>
          </p:cNvSpPr>
          <p:nvPr/>
        </p:nvSpPr>
        <p:spPr bwMode="auto">
          <a:xfrm>
            <a:off x="914400" y="1447800"/>
            <a:ext cx="7391400" cy="838200"/>
          </a:xfrm>
          <a:prstGeom prst="rightArrow">
            <a:avLst>
              <a:gd name="adj1" fmla="val 38889"/>
              <a:gd name="adj2" fmla="val 76383"/>
            </a:avLst>
          </a:prstGeom>
          <a:solidFill>
            <a:srgbClr val="FFFFFF"/>
          </a:solidFill>
          <a:ln w="38100">
            <a:solidFill>
              <a:srgbClr val="FF0000"/>
            </a:solidFill>
            <a:miter lim="800000"/>
            <a:headEnd/>
            <a:tailEnd/>
          </a:ln>
        </p:spPr>
        <p:txBody>
          <a:bodyPr wrap="none" anchor="ctr"/>
          <a:lstStyle/>
          <a:p>
            <a:endParaRPr lang="en-US"/>
          </a:p>
        </p:txBody>
      </p:sp>
      <p:sp>
        <p:nvSpPr>
          <p:cNvPr id="59397" name="WordArt 5"/>
          <p:cNvSpPr>
            <a:spLocks noChangeArrowheads="1" noChangeShapeType="1" noTextEdit="1"/>
          </p:cNvSpPr>
          <p:nvPr/>
        </p:nvSpPr>
        <p:spPr bwMode="auto">
          <a:xfrm>
            <a:off x="1143000" y="1752600"/>
            <a:ext cx="1114425" cy="230188"/>
          </a:xfrm>
          <a:prstGeom prst="rect">
            <a:avLst/>
          </a:prstGeom>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rgbClr val="FF0000"/>
                </a:solidFill>
                <a:latin typeface="Comic Sans MS"/>
              </a:rPr>
              <a:t>Simple</a:t>
            </a:r>
          </a:p>
        </p:txBody>
      </p:sp>
      <p:sp>
        <p:nvSpPr>
          <p:cNvPr id="59398" name="WordArt 6"/>
          <p:cNvSpPr>
            <a:spLocks noChangeArrowheads="1" noChangeShapeType="1" noTextEdit="1"/>
          </p:cNvSpPr>
          <p:nvPr/>
        </p:nvSpPr>
        <p:spPr bwMode="auto">
          <a:xfrm>
            <a:off x="6705600" y="1752600"/>
            <a:ext cx="1114425" cy="2301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Book Antiqua"/>
              </a:rPr>
              <a:t>Complex</a:t>
            </a:r>
          </a:p>
        </p:txBody>
      </p:sp>
      <p:sp>
        <p:nvSpPr>
          <p:cNvPr id="59399" name="AutoShape 7"/>
          <p:cNvSpPr>
            <a:spLocks noChangeArrowheads="1"/>
          </p:cNvSpPr>
          <p:nvPr/>
        </p:nvSpPr>
        <p:spPr bwMode="auto">
          <a:xfrm>
            <a:off x="7086600" y="1066800"/>
            <a:ext cx="609600" cy="457200"/>
          </a:xfrm>
          <a:prstGeom prst="downArrow">
            <a:avLst>
              <a:gd name="adj1" fmla="val 50000"/>
              <a:gd name="adj2" fmla="val 25000"/>
            </a:avLst>
          </a:prstGeom>
          <a:solidFill>
            <a:srgbClr val="FF0000"/>
          </a:solidFill>
          <a:ln w="25400">
            <a:solidFill>
              <a:srgbClr val="000000"/>
            </a:solidFill>
            <a:miter lim="800000"/>
            <a:headEnd/>
            <a:tailEnd/>
          </a:ln>
        </p:spPr>
        <p:txBody>
          <a:bodyPr wrap="none" anchor="ctr"/>
          <a:lstStyle/>
          <a:p>
            <a:endParaRPr lang="en-US"/>
          </a:p>
        </p:txBody>
      </p:sp>
      <p:sp>
        <p:nvSpPr>
          <p:cNvPr id="59400" name="Text Box 8"/>
          <p:cNvSpPr txBox="1">
            <a:spLocks noChangeArrowheads="1"/>
          </p:cNvSpPr>
          <p:nvPr/>
        </p:nvSpPr>
        <p:spPr bwMode="auto">
          <a:xfrm>
            <a:off x="7239000" y="1066800"/>
            <a:ext cx="374650" cy="366713"/>
          </a:xfrm>
          <a:prstGeom prst="rect">
            <a:avLst/>
          </a:prstGeom>
          <a:noFill/>
          <a:ln w="9525">
            <a:noFill/>
            <a:miter lim="800000"/>
            <a:headEnd/>
            <a:tailEnd/>
          </a:ln>
        </p:spPr>
        <p:txBody>
          <a:bodyPr wrap="none">
            <a:spAutoFit/>
          </a:bodyPr>
          <a:lstStyle/>
          <a:p>
            <a:pPr eaLnBrk="0" hangingPunct="0"/>
            <a:r>
              <a:rPr lang="en-US" b="1">
                <a:solidFill>
                  <a:srgbClr val="000000"/>
                </a:solidFill>
              </a:rPr>
              <a:t>5.</a:t>
            </a:r>
          </a:p>
        </p:txBody>
      </p:sp>
      <p:sp>
        <p:nvSpPr>
          <p:cNvPr id="160777" name="Rectangle 9"/>
          <p:cNvSpPr>
            <a:spLocks noChangeArrowheads="1"/>
          </p:cNvSpPr>
          <p:nvPr/>
        </p:nvSpPr>
        <p:spPr bwMode="auto">
          <a:xfrm>
            <a:off x="685800" y="228600"/>
            <a:ext cx="7832725" cy="646331"/>
          </a:xfrm>
          <a:prstGeom prst="rect">
            <a:avLst/>
          </a:prstGeom>
          <a:noFill/>
          <a:ln w="9525">
            <a:noFill/>
            <a:miter lim="800000"/>
            <a:headEnd/>
            <a:tailEnd/>
          </a:ln>
          <a:effectLst/>
        </p:spPr>
        <p:txBody>
          <a:bodyPr>
            <a:spAutoFit/>
          </a:bodyPr>
          <a:lstStyle/>
          <a:p>
            <a:pPr algn="ctr">
              <a:defRPr/>
            </a:pPr>
            <a:r>
              <a:rPr lang="en-US" sz="3600" b="1" dirty="0">
                <a:latin typeface="Arial" pitchFamily="34" charset="0"/>
                <a:cs typeface="Arial" pitchFamily="34" charset="0"/>
              </a:rPr>
              <a:t>Emergency Response Exercises</a:t>
            </a:r>
          </a:p>
        </p:txBody>
      </p:sp>
      <p:pic>
        <p:nvPicPr>
          <p:cNvPr id="59402" name="Picture 10" descr="1150 swat tactical (6)"/>
          <p:cNvPicPr>
            <a:picLocks noChangeAspect="1" noChangeArrowheads="1"/>
          </p:cNvPicPr>
          <p:nvPr/>
        </p:nvPicPr>
        <p:blipFill>
          <a:blip r:embed="rId3" cstate="print"/>
          <a:srcRect t="15286" r="22034"/>
          <a:stretch>
            <a:fillRect/>
          </a:stretch>
        </p:blipFill>
        <p:spPr bwMode="auto">
          <a:xfrm>
            <a:off x="4648200" y="3200401"/>
            <a:ext cx="3688828" cy="2667000"/>
          </a:xfrm>
          <a:prstGeom prst="rect">
            <a:avLst/>
          </a:prstGeom>
          <a:noFill/>
          <a:ln w="9525">
            <a:noFill/>
            <a:miter lim="800000"/>
            <a:headEnd/>
            <a:tailEnd/>
          </a:ln>
        </p:spPr>
      </p:pic>
      <p:pic>
        <p:nvPicPr>
          <p:cNvPr id="59403" name="Picture 14" descr="1149 swat boat to dam (3)"/>
          <p:cNvPicPr>
            <a:picLocks noChangeAspect="1" noChangeArrowheads="1"/>
          </p:cNvPicPr>
          <p:nvPr/>
        </p:nvPicPr>
        <p:blipFill>
          <a:blip r:embed="rId4" cstate="print"/>
          <a:srcRect l="19070" t="33824" r="9047"/>
          <a:stretch>
            <a:fillRect/>
          </a:stretch>
        </p:blipFill>
        <p:spPr bwMode="auto">
          <a:xfrm>
            <a:off x="152400" y="3505200"/>
            <a:ext cx="4419600" cy="2706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dirty="0" smtClean="0"/>
              <a:t>Functional Exercise</a:t>
            </a:r>
          </a:p>
        </p:txBody>
      </p:sp>
      <p:graphicFrame>
        <p:nvGraphicFramePr>
          <p:cNvPr id="4098" name="Object 4"/>
          <p:cNvGraphicFramePr>
            <a:graphicFrameLocks noChangeAspect="1"/>
          </p:cNvGraphicFramePr>
          <p:nvPr/>
        </p:nvGraphicFramePr>
        <p:xfrm>
          <a:off x="3733800" y="1371600"/>
          <a:ext cx="5080000" cy="3810000"/>
        </p:xfrm>
        <a:graphic>
          <a:graphicData uri="http://schemas.openxmlformats.org/presentationml/2006/ole">
            <p:oleObj spid="_x0000_s22530" name="Photo Editor Photo" r:id="rId4" imgW="6095238" imgH="4571429" progId="">
              <p:embed/>
            </p:oleObj>
          </a:graphicData>
        </a:graphic>
      </p:graphicFrame>
      <p:sp>
        <p:nvSpPr>
          <p:cNvPr id="4" name="Rectangle 3"/>
          <p:cNvSpPr txBox="1">
            <a:spLocks noChangeArrowheads="1"/>
          </p:cNvSpPr>
          <p:nvPr/>
        </p:nvSpPr>
        <p:spPr bwMode="auto">
          <a:xfrm>
            <a:off x="0" y="990600"/>
            <a:ext cx="8701088" cy="4716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3200" b="0" i="0" u="none" strike="noStrike" kern="0" cap="none" spc="0" normalizeH="0" baseline="0" noProof="0" smtClean="0">
                <a:ln>
                  <a:noFill/>
                </a:ln>
                <a:solidFill>
                  <a:schemeClr val="tx1"/>
                </a:solidFill>
                <a:effectLst/>
                <a:uLnTx/>
                <a:uFillTx/>
                <a:latin typeface="+mn-lt"/>
                <a:ea typeface="+mn-ea"/>
                <a:cs typeface="+mn-cs"/>
              </a:rPr>
              <a:t>100+ People.</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3200" b="0" i="0" u="none" strike="noStrike" kern="0" cap="none" spc="0" normalizeH="0" baseline="0" noProof="0" smtClean="0">
                <a:ln>
                  <a:noFill/>
                </a:ln>
                <a:solidFill>
                  <a:schemeClr val="tx1"/>
                </a:solidFill>
                <a:effectLst/>
                <a:uLnTx/>
                <a:uFillTx/>
                <a:latin typeface="+mn-lt"/>
                <a:ea typeface="+mn-ea"/>
                <a:cs typeface="+mn-cs"/>
              </a:rPr>
              <a:t>19 Agencies.</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3200" b="0" i="0" u="none" strike="noStrike" kern="0" cap="none" spc="0" normalizeH="0" baseline="0" noProof="0" smtClean="0">
                <a:ln>
                  <a:noFill/>
                </a:ln>
                <a:solidFill>
                  <a:schemeClr val="tx1"/>
                </a:solidFill>
                <a:effectLst/>
                <a:uLnTx/>
                <a:uFillTx/>
                <a:latin typeface="+mn-lt"/>
                <a:ea typeface="+mn-ea"/>
                <a:cs typeface="+mn-cs"/>
              </a:rPr>
              <a:t>4 Locations.</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3200" b="0" i="0" u="none" strike="noStrike" kern="0" cap="none" spc="0" normalizeH="0" baseline="0" noProof="0" smtClean="0">
                <a:ln>
                  <a:noFill/>
                </a:ln>
                <a:solidFill>
                  <a:schemeClr val="tx1"/>
                </a:solidFill>
                <a:effectLst/>
                <a:uLnTx/>
                <a:uFillTx/>
                <a:latin typeface="+mn-lt"/>
                <a:ea typeface="+mn-ea"/>
                <a:cs typeface="+mn-cs"/>
              </a:rPr>
              <a:t>4 Play Hours  </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3200" b="0" i="0" u="none" strike="noStrike" kern="0" cap="none" spc="0" normalizeH="0" baseline="0" noProof="0" smtClean="0">
                <a:ln>
                  <a:noFill/>
                </a:ln>
                <a:solidFill>
                  <a:schemeClr val="tx1"/>
                </a:solidFill>
                <a:effectLst/>
                <a:uLnTx/>
                <a:uFillTx/>
                <a:latin typeface="+mn-lt"/>
                <a:ea typeface="+mn-ea"/>
                <a:cs typeface="+mn-cs"/>
              </a:rPr>
              <a:t>Compressed Time</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3200" b="0" i="0" u="none" strike="noStrike" kern="0" cap="none" spc="0" normalizeH="0" baseline="0" noProof="0" smtClean="0">
                <a:ln>
                  <a:noFill/>
                </a:ln>
                <a:solidFill>
                  <a:schemeClr val="tx1"/>
                </a:solidFill>
                <a:effectLst/>
                <a:uLnTx/>
                <a:uFillTx/>
                <a:latin typeface="+mn-lt"/>
                <a:ea typeface="+mn-ea"/>
                <a:cs typeface="+mn-cs"/>
              </a:rPr>
              <a:t>350 Messages</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44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44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44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44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6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Agencies/Organizations</a:t>
            </a:r>
            <a:endParaRPr lang="en-US" dirty="0"/>
          </a:p>
        </p:txBody>
      </p:sp>
      <p:sp>
        <p:nvSpPr>
          <p:cNvPr id="3" name="Content Placeholder 2"/>
          <p:cNvSpPr>
            <a:spLocks noGrp="1"/>
          </p:cNvSpPr>
          <p:nvPr>
            <p:ph idx="1"/>
          </p:nvPr>
        </p:nvSpPr>
        <p:spPr/>
        <p:txBody>
          <a:bodyPr/>
          <a:lstStyle/>
          <a:p>
            <a:pPr lvl="0"/>
            <a:r>
              <a:rPr lang="en-US" dirty="0" smtClean="0"/>
              <a:t>Fire department</a:t>
            </a:r>
          </a:p>
          <a:p>
            <a:pPr lvl="0"/>
            <a:r>
              <a:rPr lang="en-US" dirty="0" smtClean="0"/>
              <a:t>Sheriff</a:t>
            </a:r>
          </a:p>
          <a:p>
            <a:pPr lvl="0"/>
            <a:r>
              <a:rPr lang="en-US" dirty="0" smtClean="0"/>
              <a:t>Public works</a:t>
            </a:r>
          </a:p>
          <a:p>
            <a:pPr lvl="0"/>
            <a:r>
              <a:rPr lang="en-US" dirty="0" smtClean="0"/>
              <a:t>Hospital</a:t>
            </a:r>
          </a:p>
          <a:p>
            <a:pPr lvl="0"/>
            <a:r>
              <a:rPr lang="en-US" dirty="0" smtClean="0"/>
              <a:t>Airport</a:t>
            </a:r>
          </a:p>
          <a:p>
            <a:pPr lvl="0"/>
            <a:r>
              <a:rPr lang="en-US" dirty="0" smtClean="0"/>
              <a:t>Schools</a:t>
            </a:r>
          </a:p>
          <a:p>
            <a:pPr lvl="0"/>
            <a:r>
              <a:rPr lang="en-US" dirty="0" smtClean="0"/>
              <a:t>Communications</a:t>
            </a:r>
          </a:p>
          <a:p>
            <a:pPr lvl="0"/>
            <a:r>
              <a:rPr lang="en-US" dirty="0" smtClean="0"/>
              <a:t>Volunteer organizations</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26"/>
          <p:cNvSpPr>
            <a:spLocks noGrp="1" noChangeArrowheads="1"/>
          </p:cNvSpPr>
          <p:nvPr>
            <p:ph type="title"/>
          </p:nvPr>
        </p:nvSpPr>
        <p:spPr>
          <a:xfrm>
            <a:off x="457200" y="152400"/>
            <a:ext cx="8229600" cy="1143000"/>
          </a:xfrm>
        </p:spPr>
        <p:txBody>
          <a:bodyPr/>
          <a:lstStyle/>
          <a:p>
            <a:r>
              <a:rPr lang="en-US" dirty="0" smtClean="0"/>
              <a:t>Each Organization will Have Different Goals</a:t>
            </a:r>
          </a:p>
        </p:txBody>
      </p:sp>
      <p:sp>
        <p:nvSpPr>
          <p:cNvPr id="68611" name="Rectangle 1027"/>
          <p:cNvSpPr>
            <a:spLocks noGrp="1" noChangeArrowheads="1"/>
          </p:cNvSpPr>
          <p:nvPr>
            <p:ph type="body" idx="1"/>
          </p:nvPr>
        </p:nvSpPr>
        <p:spPr>
          <a:xfrm>
            <a:off x="381000" y="1752600"/>
            <a:ext cx="8534400" cy="3886200"/>
          </a:xfrm>
        </p:spPr>
        <p:txBody>
          <a:bodyPr/>
          <a:lstStyle/>
          <a:p>
            <a:r>
              <a:rPr lang="en-US" sz="3600" dirty="0" smtClean="0"/>
              <a:t>May have exercise within an exercise.</a:t>
            </a:r>
          </a:p>
          <a:p>
            <a:endParaRPr lang="en-US" sz="3600" dirty="0" smtClean="0"/>
          </a:p>
          <a:p>
            <a:r>
              <a:rPr lang="en-US" sz="3600" dirty="0" smtClean="0"/>
              <a:t>May have their own </a:t>
            </a:r>
          </a:p>
          <a:p>
            <a:endParaRPr lang="en-US" sz="3600" dirty="0" smtClean="0"/>
          </a:p>
          <a:p>
            <a:r>
              <a:rPr lang="en-US" sz="3600" dirty="0" smtClean="0"/>
              <a:t>May do some limited full scale activities:  mobilize people/equipment.</a:t>
            </a:r>
          </a:p>
          <a:p>
            <a:endParaRPr lang="en-US" sz="3600"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ctrTitle"/>
          </p:nvPr>
        </p:nvSpPr>
        <p:spPr>
          <a:xfrm>
            <a:off x="838200" y="152400"/>
            <a:ext cx="7772400" cy="1143000"/>
          </a:xfrm>
        </p:spPr>
        <p:txBody>
          <a:bodyPr/>
          <a:lstStyle/>
          <a:p>
            <a:r>
              <a:rPr lang="en-US" dirty="0" smtClean="0"/>
              <a:t>Exercise Multiple Locations</a:t>
            </a:r>
          </a:p>
        </p:txBody>
      </p:sp>
      <p:sp>
        <p:nvSpPr>
          <p:cNvPr id="156675" name="Rectangle 3"/>
          <p:cNvSpPr>
            <a:spLocks noGrp="1" noChangeArrowheads="1"/>
          </p:cNvSpPr>
          <p:nvPr>
            <p:ph type="subTitle" idx="1"/>
          </p:nvPr>
        </p:nvSpPr>
        <p:spPr>
          <a:xfrm>
            <a:off x="533400" y="1219200"/>
            <a:ext cx="8018463" cy="1752600"/>
          </a:xfrm>
        </p:spPr>
        <p:txBody>
          <a:bodyPr/>
          <a:lstStyle/>
          <a:p>
            <a:pPr algn="l"/>
            <a:r>
              <a:rPr lang="en-US" sz="3600" dirty="0" smtClean="0"/>
              <a:t>Project Critical </a:t>
            </a:r>
          </a:p>
          <a:p>
            <a:pPr algn="l"/>
            <a:r>
              <a:rPr lang="en-US" sz="3600" dirty="0" smtClean="0"/>
              <a:t>Systems Building</a:t>
            </a:r>
          </a:p>
          <a:p>
            <a:pPr algn="l"/>
            <a:endParaRPr lang="en-US" sz="3600" dirty="0" smtClean="0"/>
          </a:p>
          <a:p>
            <a:pPr algn="l"/>
            <a:r>
              <a:rPr lang="en-US" sz="3600" dirty="0" smtClean="0"/>
              <a:t>Fire Station </a:t>
            </a:r>
          </a:p>
          <a:p>
            <a:pPr algn="l"/>
            <a:r>
              <a:rPr lang="en-US" sz="3600" dirty="0" smtClean="0"/>
              <a:t>2 Rooms </a:t>
            </a:r>
          </a:p>
          <a:p>
            <a:pPr algn="l"/>
            <a:r>
              <a:rPr lang="en-US" sz="3600" dirty="0" smtClean="0"/>
              <a:t>	</a:t>
            </a:r>
          </a:p>
          <a:p>
            <a:pPr algn="l"/>
            <a:r>
              <a:rPr lang="en-US" sz="3600" dirty="0" smtClean="0"/>
              <a:t>Emergency </a:t>
            </a:r>
          </a:p>
          <a:p>
            <a:pPr algn="l"/>
            <a:r>
              <a:rPr lang="en-US" sz="3600" dirty="0" smtClean="0"/>
              <a:t>Operations Center				</a:t>
            </a:r>
          </a:p>
        </p:txBody>
      </p:sp>
      <p:pic>
        <p:nvPicPr>
          <p:cNvPr id="156676" name="Picture 4" descr="E-ZoneMap_Simple (9-8-04)"/>
          <p:cNvPicPr>
            <a:picLocks noChangeAspect="1" noChangeArrowheads="1"/>
          </p:cNvPicPr>
          <p:nvPr/>
        </p:nvPicPr>
        <p:blipFill>
          <a:blip r:embed="rId3" cstate="print"/>
          <a:srcRect/>
          <a:stretch>
            <a:fillRect/>
          </a:stretch>
        </p:blipFill>
        <p:spPr bwMode="auto">
          <a:xfrm>
            <a:off x="5270500" y="1693863"/>
            <a:ext cx="3873500" cy="5164137"/>
          </a:xfrm>
          <a:prstGeom prst="rect">
            <a:avLst/>
          </a:prstGeom>
          <a:noFill/>
          <a:ln w="9525">
            <a:noFill/>
            <a:miter lim="800000"/>
            <a:headEnd/>
            <a:tailEnd/>
          </a:ln>
        </p:spPr>
      </p:pic>
      <p:sp>
        <p:nvSpPr>
          <p:cNvPr id="2190341" name="Line 5"/>
          <p:cNvSpPr>
            <a:spLocks noChangeShapeType="1"/>
          </p:cNvSpPr>
          <p:nvPr/>
        </p:nvSpPr>
        <p:spPr bwMode="auto">
          <a:xfrm>
            <a:off x="2971800" y="4038600"/>
            <a:ext cx="2811463" cy="38100"/>
          </a:xfrm>
          <a:prstGeom prst="line">
            <a:avLst/>
          </a:prstGeom>
          <a:noFill/>
          <a:ln w="76200">
            <a:solidFill>
              <a:srgbClr val="FF0000"/>
            </a:solidFill>
            <a:round/>
            <a:headEnd/>
            <a:tailEnd type="triangle" w="med" len="med"/>
          </a:ln>
        </p:spPr>
        <p:txBody>
          <a:bodyPr wrap="square" anchor="ctr">
            <a:spAutoFit/>
          </a:bodyPr>
          <a:lstStyle/>
          <a:p>
            <a:endParaRPr lang="en-US"/>
          </a:p>
        </p:txBody>
      </p:sp>
      <p:sp>
        <p:nvSpPr>
          <p:cNvPr id="2190342" name="Line 6"/>
          <p:cNvSpPr>
            <a:spLocks noChangeShapeType="1"/>
          </p:cNvSpPr>
          <p:nvPr/>
        </p:nvSpPr>
        <p:spPr bwMode="auto">
          <a:xfrm flipV="1">
            <a:off x="4572000" y="5842000"/>
            <a:ext cx="828675" cy="330200"/>
          </a:xfrm>
          <a:prstGeom prst="line">
            <a:avLst/>
          </a:prstGeom>
          <a:noFill/>
          <a:ln w="76200">
            <a:solidFill>
              <a:srgbClr val="FF0000"/>
            </a:solidFill>
            <a:round/>
            <a:headEnd/>
            <a:tailEnd type="triangle" w="med" len="med"/>
          </a:ln>
        </p:spPr>
        <p:txBody>
          <a:bodyPr wrap="square" anchor="ctr">
            <a:spAutoFit/>
          </a:bodyPr>
          <a:lstStyle/>
          <a:p>
            <a:endParaRPr lang="en-US"/>
          </a:p>
        </p:txBody>
      </p:sp>
      <p:sp>
        <p:nvSpPr>
          <p:cNvPr id="2190343" name="Line 7"/>
          <p:cNvSpPr>
            <a:spLocks noChangeShapeType="1"/>
          </p:cNvSpPr>
          <p:nvPr/>
        </p:nvSpPr>
        <p:spPr bwMode="auto">
          <a:xfrm>
            <a:off x="4191000" y="2362200"/>
            <a:ext cx="1592263" cy="520700"/>
          </a:xfrm>
          <a:prstGeom prst="line">
            <a:avLst/>
          </a:prstGeom>
          <a:noFill/>
          <a:ln w="76200">
            <a:solidFill>
              <a:srgbClr val="FF0000"/>
            </a:solidFill>
            <a:round/>
            <a:headEnd/>
            <a:tailEnd type="triangle" w="med" len="med"/>
          </a:ln>
        </p:spPr>
        <p:txBody>
          <a:bodyPr wrap="square" anchor="ct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90341"/>
                                        </p:tgtEl>
                                        <p:attrNameLst>
                                          <p:attrName>style.visibility</p:attrName>
                                        </p:attrNameLst>
                                      </p:cBhvr>
                                      <p:to>
                                        <p:strVal val="visible"/>
                                      </p:to>
                                    </p:set>
                                    <p:anim calcmode="lin" valueType="num">
                                      <p:cBhvr additive="base">
                                        <p:cTn id="7" dur="500" fill="hold"/>
                                        <p:tgtEl>
                                          <p:spTgt spid="2190341"/>
                                        </p:tgtEl>
                                        <p:attrNameLst>
                                          <p:attrName>ppt_x</p:attrName>
                                        </p:attrNameLst>
                                      </p:cBhvr>
                                      <p:tavLst>
                                        <p:tav tm="0">
                                          <p:val>
                                            <p:strVal val="#ppt_x"/>
                                          </p:val>
                                        </p:tav>
                                        <p:tav tm="100000">
                                          <p:val>
                                            <p:strVal val="#ppt_x"/>
                                          </p:val>
                                        </p:tav>
                                      </p:tavLst>
                                    </p:anim>
                                    <p:anim calcmode="lin" valueType="num">
                                      <p:cBhvr additive="base">
                                        <p:cTn id="8" dur="500" fill="hold"/>
                                        <p:tgtEl>
                                          <p:spTgt spid="21903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90342"/>
                                        </p:tgtEl>
                                        <p:attrNameLst>
                                          <p:attrName>style.visibility</p:attrName>
                                        </p:attrNameLst>
                                      </p:cBhvr>
                                      <p:to>
                                        <p:strVal val="visible"/>
                                      </p:to>
                                    </p:set>
                                    <p:anim calcmode="lin" valueType="num">
                                      <p:cBhvr additive="base">
                                        <p:cTn id="13" dur="500" fill="hold"/>
                                        <p:tgtEl>
                                          <p:spTgt spid="2190342"/>
                                        </p:tgtEl>
                                        <p:attrNameLst>
                                          <p:attrName>ppt_x</p:attrName>
                                        </p:attrNameLst>
                                      </p:cBhvr>
                                      <p:tavLst>
                                        <p:tav tm="0">
                                          <p:val>
                                            <p:strVal val="#ppt_x"/>
                                          </p:val>
                                        </p:tav>
                                        <p:tav tm="100000">
                                          <p:val>
                                            <p:strVal val="#ppt_x"/>
                                          </p:val>
                                        </p:tav>
                                      </p:tavLst>
                                    </p:anim>
                                    <p:anim calcmode="lin" valueType="num">
                                      <p:cBhvr additive="base">
                                        <p:cTn id="14" dur="500" fill="hold"/>
                                        <p:tgtEl>
                                          <p:spTgt spid="21903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90343"/>
                                        </p:tgtEl>
                                        <p:attrNameLst>
                                          <p:attrName>style.visibility</p:attrName>
                                        </p:attrNameLst>
                                      </p:cBhvr>
                                      <p:to>
                                        <p:strVal val="visible"/>
                                      </p:to>
                                    </p:set>
                                    <p:anim calcmode="lin" valueType="num">
                                      <p:cBhvr additive="base">
                                        <p:cTn id="19" dur="500" fill="hold"/>
                                        <p:tgtEl>
                                          <p:spTgt spid="2190343"/>
                                        </p:tgtEl>
                                        <p:attrNameLst>
                                          <p:attrName>ppt_x</p:attrName>
                                        </p:attrNameLst>
                                      </p:cBhvr>
                                      <p:tavLst>
                                        <p:tav tm="0">
                                          <p:val>
                                            <p:strVal val="#ppt_x"/>
                                          </p:val>
                                        </p:tav>
                                        <p:tav tm="100000">
                                          <p:val>
                                            <p:strVal val="#ppt_x"/>
                                          </p:val>
                                        </p:tav>
                                      </p:tavLst>
                                    </p:anim>
                                    <p:anim calcmode="lin" valueType="num">
                                      <p:cBhvr additive="base">
                                        <p:cTn id="20" dur="500" fill="hold"/>
                                        <p:tgtEl>
                                          <p:spTgt spid="21903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0341" grpId="0" animBg="1"/>
      <p:bldP spid="2190342" grpId="0" animBg="1"/>
      <p:bldP spid="21903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subTitle" idx="1"/>
          </p:nvPr>
        </p:nvSpPr>
        <p:spPr/>
        <p:txBody>
          <a:bodyPr/>
          <a:lstStyle/>
          <a:p>
            <a:pPr eaLnBrk="1" hangingPunct="1"/>
            <a:endParaRPr lang="en-US" smtClean="0"/>
          </a:p>
        </p:txBody>
      </p:sp>
      <p:pic>
        <p:nvPicPr>
          <p:cNvPr id="56323" name="Picture 7" descr="IMGP1665"/>
          <p:cNvPicPr>
            <a:picLocks noChangeAspect="1" noChangeArrowheads="1"/>
          </p:cNvPicPr>
          <p:nvPr/>
        </p:nvPicPr>
        <p:blipFill>
          <a:blip r:embed="rId3" cstate="print"/>
          <a:srcRect/>
          <a:stretch>
            <a:fillRect/>
          </a:stretch>
        </p:blipFill>
        <p:spPr bwMode="auto">
          <a:xfrm>
            <a:off x="4800600" y="3352800"/>
            <a:ext cx="4140200" cy="3105150"/>
          </a:xfrm>
          <a:prstGeom prst="rect">
            <a:avLst/>
          </a:prstGeom>
          <a:noFill/>
          <a:ln w="9525">
            <a:noFill/>
            <a:miter lim="800000"/>
            <a:headEnd/>
            <a:tailEnd/>
          </a:ln>
        </p:spPr>
      </p:pic>
      <p:pic>
        <p:nvPicPr>
          <p:cNvPr id="56324" name="Picture 8" descr="IMGP0169"/>
          <p:cNvPicPr>
            <a:picLocks noChangeAspect="1" noChangeArrowheads="1"/>
          </p:cNvPicPr>
          <p:nvPr/>
        </p:nvPicPr>
        <p:blipFill>
          <a:blip r:embed="rId4" cstate="print"/>
          <a:srcRect/>
          <a:stretch>
            <a:fillRect/>
          </a:stretch>
        </p:blipFill>
        <p:spPr bwMode="auto">
          <a:xfrm>
            <a:off x="0" y="3286125"/>
            <a:ext cx="4267200" cy="3205163"/>
          </a:xfrm>
          <a:prstGeom prst="rect">
            <a:avLst/>
          </a:prstGeom>
          <a:noFill/>
          <a:ln w="9525">
            <a:noFill/>
            <a:miter lim="800000"/>
            <a:headEnd/>
            <a:tailEnd/>
          </a:ln>
        </p:spPr>
      </p:pic>
      <p:pic>
        <p:nvPicPr>
          <p:cNvPr id="56325" name="Picture 5" descr="DSE Dam's still failing"/>
          <p:cNvPicPr>
            <a:picLocks noChangeAspect="1" noChangeArrowheads="1"/>
          </p:cNvPicPr>
          <p:nvPr/>
        </p:nvPicPr>
        <p:blipFill>
          <a:blip r:embed="rId5" cstate="print"/>
          <a:srcRect/>
          <a:stretch>
            <a:fillRect/>
          </a:stretch>
        </p:blipFill>
        <p:spPr bwMode="auto">
          <a:xfrm>
            <a:off x="2286000" y="990600"/>
            <a:ext cx="4495800" cy="2997200"/>
          </a:xfrm>
          <a:prstGeom prst="rect">
            <a:avLst/>
          </a:prstGeom>
          <a:noFill/>
          <a:ln w="9525">
            <a:noFill/>
            <a:miter lim="800000"/>
            <a:headEnd/>
            <a:tailEnd/>
          </a:ln>
        </p:spPr>
      </p:pic>
      <p:sp>
        <p:nvSpPr>
          <p:cNvPr id="6" name="Rectangle 2"/>
          <p:cNvSpPr txBox="1">
            <a:spLocks noChangeArrowheads="1"/>
          </p:cNvSpPr>
          <p:nvPr/>
        </p:nvSpPr>
        <p:spPr bwMode="auto">
          <a:xfrm>
            <a:off x="45720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Physical</a:t>
            </a:r>
            <a:r>
              <a:rPr kumimoji="0" lang="en-US" sz="4400" b="0" i="0" u="none" strike="noStrike" kern="0" cap="none" spc="0" normalizeH="0" noProof="0" dirty="0" smtClean="0">
                <a:ln>
                  <a:noFill/>
                </a:ln>
                <a:solidFill>
                  <a:schemeClr val="tx2"/>
                </a:solidFill>
                <a:effectLst/>
                <a:uLnTx/>
                <a:uFillTx/>
                <a:latin typeface="+mj-lt"/>
                <a:ea typeface="+mj-ea"/>
                <a:cs typeface="+mj-cs"/>
              </a:rPr>
              <a:t> Separation </a:t>
            </a:r>
            <a:r>
              <a:rPr kumimoji="0" lang="en-US" sz="4400" b="0" i="0" u="none" strike="noStrike" kern="0" cap="none" spc="0" normalizeH="0" baseline="0" noProof="0" dirty="0" smtClean="0">
                <a:ln>
                  <a:noFill/>
                </a:ln>
                <a:solidFill>
                  <a:schemeClr val="tx2"/>
                </a:solidFill>
                <a:effectLst/>
                <a:uLnTx/>
                <a:uFillTx/>
                <a:latin typeface="+mj-lt"/>
                <a:ea typeface="+mj-ea"/>
                <a:cs typeface="+mj-cs"/>
              </a:rPr>
              <a:t>By Agency</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Evacuation Drills</a:t>
            </a:r>
            <a:endParaRPr lang="en-US" dirty="0"/>
          </a:p>
        </p:txBody>
      </p:sp>
      <p:pic>
        <p:nvPicPr>
          <p:cNvPr id="5" name="Picture 4" descr="DSC06220"/>
          <p:cNvPicPr>
            <a:picLocks noChangeAspect="1" noChangeArrowheads="1"/>
          </p:cNvPicPr>
          <p:nvPr/>
        </p:nvPicPr>
        <p:blipFill>
          <a:blip r:embed="rId3" cstate="print"/>
          <a:srcRect/>
          <a:stretch>
            <a:fillRect/>
          </a:stretch>
        </p:blipFill>
        <p:spPr bwMode="auto">
          <a:xfrm>
            <a:off x="381000" y="1143000"/>
            <a:ext cx="4869925" cy="3657600"/>
          </a:xfrm>
          <a:prstGeom prst="rect">
            <a:avLst/>
          </a:prstGeom>
          <a:noFill/>
          <a:ln w="9525">
            <a:noFill/>
            <a:miter lim="800000"/>
            <a:headEnd/>
            <a:tailEnd/>
          </a:ln>
        </p:spPr>
      </p:pic>
      <p:graphicFrame>
        <p:nvGraphicFramePr>
          <p:cNvPr id="8194" name="Object 4"/>
          <p:cNvGraphicFramePr>
            <a:graphicFrameLocks noChangeAspect="1"/>
          </p:cNvGraphicFramePr>
          <p:nvPr>
            <p:ph idx="1"/>
          </p:nvPr>
        </p:nvGraphicFramePr>
        <p:xfrm>
          <a:off x="4572000" y="2514600"/>
          <a:ext cx="4286250" cy="3219450"/>
        </p:xfrm>
        <a:graphic>
          <a:graphicData uri="http://schemas.openxmlformats.org/presentationml/2006/ole">
            <p:oleObj spid="_x0000_s23554" name="Photo Editor Photo" r:id="rId4" imgW="4285714" imgH="3219899" progId="">
              <p:embed/>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762000" y="228600"/>
            <a:ext cx="7823200" cy="1143000"/>
          </a:xfrm>
        </p:spPr>
        <p:txBody>
          <a:bodyPr/>
          <a:lstStyle/>
          <a:p>
            <a:r>
              <a:rPr lang="en-US" sz="3600" dirty="0" smtClean="0"/>
              <a:t>Tests Evacuation Guidance &amp; Maps</a:t>
            </a:r>
            <a:br>
              <a:rPr lang="en-US" sz="3600" dirty="0" smtClean="0"/>
            </a:br>
            <a:endParaRPr lang="en-US" sz="3600" dirty="0" smtClean="0"/>
          </a:p>
        </p:txBody>
      </p:sp>
      <p:graphicFrame>
        <p:nvGraphicFramePr>
          <p:cNvPr id="8194" name="Object 4"/>
          <p:cNvGraphicFramePr>
            <a:graphicFrameLocks noChangeAspect="1"/>
          </p:cNvGraphicFramePr>
          <p:nvPr>
            <p:ph sz="half" idx="2"/>
          </p:nvPr>
        </p:nvGraphicFramePr>
        <p:xfrm>
          <a:off x="2819400" y="914400"/>
          <a:ext cx="4013200" cy="5351462"/>
        </p:xfrm>
        <a:graphic>
          <a:graphicData uri="http://schemas.openxmlformats.org/presentationml/2006/ole">
            <p:oleObj spid="_x0000_s24578" name="Acrobat Document" r:id="rId4" imgW="24057000" imgH="32659200" progId="AcroExch.Document.7">
              <p:embed/>
            </p:oleObj>
          </a:graphicData>
        </a:graphic>
      </p:graphicFrame>
      <p:sp>
        <p:nvSpPr>
          <p:cNvPr id="5" name="Text Placeholder 4"/>
          <p:cNvSpPr>
            <a:spLocks noGrp="1"/>
          </p:cNvSpPr>
          <p:nvPr>
            <p:ph type="body" sz="half" idx="1"/>
          </p:nvPr>
        </p:nvSpPr>
        <p:spPr/>
        <p:txBody>
          <a:bodyPr/>
          <a:lstStyle/>
          <a:p>
            <a:endParaRPr lang="en-US"/>
          </a:p>
        </p:txBody>
      </p:sp>
    </p:spTree>
  </p:cSld>
  <p:clrMapOvr>
    <a:masterClrMapping/>
  </p:clrMapOvr>
  <p:transition>
    <p:cover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381000" y="381000"/>
            <a:ext cx="8610600" cy="1143000"/>
          </a:xfrm>
        </p:spPr>
        <p:txBody>
          <a:bodyPr/>
          <a:lstStyle/>
          <a:p>
            <a:r>
              <a:rPr lang="en-US" dirty="0" smtClean="0"/>
              <a:t>Exercise Warning System</a:t>
            </a:r>
            <a:br>
              <a:rPr lang="en-US" dirty="0" smtClean="0"/>
            </a:br>
            <a:r>
              <a:rPr lang="en-US" dirty="0" smtClean="0"/>
              <a:t>Activate Sirens</a:t>
            </a:r>
            <a:br>
              <a:rPr lang="en-US" dirty="0" smtClean="0"/>
            </a:br>
            <a:r>
              <a:rPr lang="en-US" sz="3200" dirty="0" smtClean="0"/>
              <a:t>Even if No one Wants to Push the Button</a:t>
            </a:r>
          </a:p>
        </p:txBody>
      </p:sp>
      <p:pic>
        <p:nvPicPr>
          <p:cNvPr id="112644" name="Picture 4" descr="IMG_5661"/>
          <p:cNvPicPr>
            <a:picLocks noChangeAspect="1" noChangeArrowheads="1"/>
          </p:cNvPicPr>
          <p:nvPr/>
        </p:nvPicPr>
        <p:blipFill>
          <a:blip r:embed="rId2" cstate="print"/>
          <a:srcRect/>
          <a:stretch>
            <a:fillRect/>
          </a:stretch>
        </p:blipFill>
        <p:spPr bwMode="auto">
          <a:xfrm>
            <a:off x="762001" y="1983080"/>
            <a:ext cx="3200400" cy="4265319"/>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4114800" y="2133600"/>
            <a:ext cx="4648200" cy="3485714"/>
          </a:xfrm>
          <a:prstGeom prst="rect">
            <a:avLst/>
          </a:prstGeom>
          <a:noFill/>
          <a:ln w="76200">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Emergency Management Agency </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6146" name="Object 2"/>
          <p:cNvGraphicFramePr>
            <a:graphicFrameLocks noChangeAspect="1"/>
          </p:cNvGraphicFramePr>
          <p:nvPr/>
        </p:nvGraphicFramePr>
        <p:xfrm>
          <a:off x="2743200" y="1600200"/>
          <a:ext cx="3505200" cy="4536000"/>
        </p:xfrm>
        <a:graphic>
          <a:graphicData uri="http://schemas.openxmlformats.org/presentationml/2006/ole">
            <p:oleObj spid="_x0000_s6146" name="Acrobat Document" r:id="rId3" imgW="7768440" imgH="10050480" progId="AcroExch.Document.7">
              <p:embed/>
            </p:oleObj>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sz="3600" smtClean="0"/>
              <a:t>Functional Exercise for Local Responders and Project Office</a:t>
            </a:r>
          </a:p>
        </p:txBody>
      </p:sp>
      <p:sp>
        <p:nvSpPr>
          <p:cNvPr id="157699" name="Rectangle 3"/>
          <p:cNvSpPr>
            <a:spLocks noGrp="1" noChangeArrowheads="1"/>
          </p:cNvSpPr>
          <p:nvPr>
            <p:ph type="body" idx="1"/>
          </p:nvPr>
        </p:nvSpPr>
        <p:spPr>
          <a:xfrm>
            <a:off x="4357688" y="5600700"/>
            <a:ext cx="8728075" cy="4114800"/>
          </a:xfrm>
        </p:spPr>
        <p:txBody>
          <a:bodyPr/>
          <a:lstStyle/>
          <a:p>
            <a:pPr>
              <a:lnSpc>
                <a:spcPct val="90000"/>
              </a:lnSpc>
            </a:pPr>
            <a:endParaRPr lang="en-US" sz="3600" dirty="0" smtClean="0"/>
          </a:p>
        </p:txBody>
      </p:sp>
      <p:pic>
        <p:nvPicPr>
          <p:cNvPr id="157700" name="Picture 4"/>
          <p:cNvPicPr>
            <a:picLocks noChangeAspect="1" noChangeArrowheads="1"/>
          </p:cNvPicPr>
          <p:nvPr/>
        </p:nvPicPr>
        <p:blipFill>
          <a:blip r:embed="rId2" cstate="print"/>
          <a:srcRect/>
          <a:stretch>
            <a:fillRect/>
          </a:stretch>
        </p:blipFill>
        <p:spPr bwMode="auto">
          <a:xfrm>
            <a:off x="0" y="2108200"/>
            <a:ext cx="4233863" cy="3175000"/>
          </a:xfrm>
          <a:prstGeom prst="rect">
            <a:avLst/>
          </a:prstGeom>
          <a:noFill/>
          <a:ln w="76200">
            <a:noFill/>
            <a:miter lim="800000"/>
            <a:headEnd/>
            <a:tailEnd/>
          </a:ln>
        </p:spPr>
      </p:pic>
      <p:pic>
        <p:nvPicPr>
          <p:cNvPr id="157701" name="Picture 5" descr="PA200508 CSB In Full Swing"/>
          <p:cNvPicPr>
            <a:picLocks noChangeAspect="1" noChangeArrowheads="1"/>
          </p:cNvPicPr>
          <p:nvPr/>
        </p:nvPicPr>
        <p:blipFill>
          <a:blip r:embed="rId3" cstate="print"/>
          <a:srcRect/>
          <a:stretch>
            <a:fillRect/>
          </a:stretch>
        </p:blipFill>
        <p:spPr bwMode="auto">
          <a:xfrm>
            <a:off x="4368800" y="1968500"/>
            <a:ext cx="4775200" cy="3581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1524000" y="152400"/>
            <a:ext cx="6908800" cy="1143000"/>
          </a:xfrm>
        </p:spPr>
        <p:txBody>
          <a:bodyPr/>
          <a:lstStyle/>
          <a:p>
            <a:r>
              <a:rPr lang="en-US" sz="3600" dirty="0" smtClean="0"/>
              <a:t>Involve the Media in the Exercise</a:t>
            </a:r>
          </a:p>
        </p:txBody>
      </p:sp>
      <p:sp>
        <p:nvSpPr>
          <p:cNvPr id="158723" name="Rectangle 3"/>
          <p:cNvSpPr>
            <a:spLocks noGrp="1" noChangeArrowheads="1"/>
          </p:cNvSpPr>
          <p:nvPr>
            <p:ph type="body" idx="1"/>
          </p:nvPr>
        </p:nvSpPr>
        <p:spPr>
          <a:xfrm>
            <a:off x="228600" y="1219200"/>
            <a:ext cx="8728075" cy="4114800"/>
          </a:xfrm>
        </p:spPr>
        <p:txBody>
          <a:bodyPr/>
          <a:lstStyle/>
          <a:p>
            <a:pPr>
              <a:lnSpc>
                <a:spcPct val="90000"/>
              </a:lnSpc>
            </a:pPr>
            <a:r>
              <a:rPr lang="en-US" sz="3600" dirty="0" smtClean="0"/>
              <a:t>Media Distracts from exercise and real response at multiple locations.</a:t>
            </a:r>
          </a:p>
          <a:p>
            <a:pPr>
              <a:lnSpc>
                <a:spcPct val="90000"/>
              </a:lnSpc>
            </a:pPr>
            <a:endParaRPr lang="en-US" sz="3600" dirty="0" smtClean="0"/>
          </a:p>
          <a:p>
            <a:pPr>
              <a:lnSpc>
                <a:spcPct val="90000"/>
              </a:lnSpc>
            </a:pPr>
            <a:r>
              <a:rPr lang="en-US" sz="3600" dirty="0" smtClean="0"/>
              <a:t>Set up Joint Information Center (JIC) for exercise. </a:t>
            </a:r>
          </a:p>
          <a:p>
            <a:pPr>
              <a:lnSpc>
                <a:spcPct val="90000"/>
              </a:lnSpc>
            </a:pPr>
            <a:endParaRPr lang="en-US" sz="3600" dirty="0" smtClean="0"/>
          </a:p>
          <a:p>
            <a:pPr>
              <a:lnSpc>
                <a:spcPct val="90000"/>
              </a:lnSpc>
            </a:pPr>
            <a:r>
              <a:rPr lang="en-US" sz="3600" dirty="0" smtClean="0"/>
              <a:t>Or Simulators. </a:t>
            </a:r>
          </a:p>
        </p:txBody>
      </p:sp>
      <p:pic>
        <p:nvPicPr>
          <p:cNvPr id="158724" name="Picture 4" descr="DSC06203"/>
          <p:cNvPicPr>
            <a:picLocks noChangeAspect="1" noChangeArrowheads="1"/>
          </p:cNvPicPr>
          <p:nvPr/>
        </p:nvPicPr>
        <p:blipFill>
          <a:blip r:embed="rId2" cstate="print"/>
          <a:srcRect/>
          <a:stretch>
            <a:fillRect/>
          </a:stretch>
        </p:blipFill>
        <p:spPr bwMode="auto">
          <a:xfrm>
            <a:off x="4876800" y="4038600"/>
            <a:ext cx="3002076" cy="2254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0" y="0"/>
            <a:ext cx="9144000" cy="1143000"/>
          </a:xfrm>
          <a:solidFill>
            <a:srgbClr val="CFD4BE"/>
          </a:solidFill>
          <a:effectLst>
            <a:outerShdw dist="28398" dir="1593903" algn="ctr" rotWithShape="0">
              <a:schemeClr val="tx1"/>
            </a:outerShdw>
          </a:effectLst>
        </p:spPr>
        <p:txBody>
          <a:bodyPr lIns="90488" tIns="44450" rIns="90488" bIns="44450"/>
          <a:lstStyle/>
          <a:p>
            <a:pPr eaLnBrk="1" hangingPunct="1">
              <a:spcBef>
                <a:spcPct val="47000"/>
              </a:spcBef>
              <a:defRPr/>
            </a:pPr>
            <a:r>
              <a:rPr lang="en-US" sz="3600" b="1" dirty="0" smtClean="0">
                <a:solidFill>
                  <a:srgbClr val="4C6454"/>
                </a:solidFill>
              </a:rPr>
              <a:t>THE EXERCISE PROCESS</a:t>
            </a:r>
          </a:p>
        </p:txBody>
      </p:sp>
      <p:grpSp>
        <p:nvGrpSpPr>
          <p:cNvPr id="2" name="Group 3"/>
          <p:cNvGrpSpPr>
            <a:grpSpLocks/>
          </p:cNvGrpSpPr>
          <p:nvPr/>
        </p:nvGrpSpPr>
        <p:grpSpPr bwMode="auto">
          <a:xfrm>
            <a:off x="277813" y="1279525"/>
            <a:ext cx="8766175" cy="5049838"/>
            <a:chOff x="175" y="806"/>
            <a:chExt cx="5522" cy="3181"/>
          </a:xfrm>
        </p:grpSpPr>
        <p:grpSp>
          <p:nvGrpSpPr>
            <p:cNvPr id="3" name="Group 4"/>
            <p:cNvGrpSpPr>
              <a:grpSpLocks/>
            </p:cNvGrpSpPr>
            <p:nvPr/>
          </p:nvGrpSpPr>
          <p:grpSpPr bwMode="auto">
            <a:xfrm>
              <a:off x="175" y="806"/>
              <a:ext cx="4218" cy="730"/>
              <a:chOff x="175" y="923"/>
              <a:chExt cx="4218" cy="730"/>
            </a:xfrm>
          </p:grpSpPr>
          <p:sp>
            <p:nvSpPr>
              <p:cNvPr id="113669" name="Text Box 5"/>
              <p:cNvSpPr txBox="1">
                <a:spLocks noChangeArrowheads="1"/>
              </p:cNvSpPr>
              <p:nvPr/>
            </p:nvSpPr>
            <p:spPr bwMode="auto">
              <a:xfrm>
                <a:off x="175" y="1152"/>
                <a:ext cx="1256" cy="254"/>
              </a:xfrm>
              <a:prstGeom prst="rect">
                <a:avLst/>
              </a:prstGeom>
              <a:noFill/>
              <a:ln w="19050" algn="ctr">
                <a:noFill/>
                <a:miter lim="800000"/>
                <a:headEnd/>
                <a:tailEnd/>
              </a:ln>
              <a:effectLst>
                <a:outerShdw dist="25400" algn="ctr" rotWithShape="0">
                  <a:schemeClr val="tx1"/>
                </a:outerShdw>
              </a:effectLst>
            </p:spPr>
            <p:txBody>
              <a:bodyPr wrap="none">
                <a:spAutoFit/>
              </a:bodyPr>
              <a:lstStyle/>
              <a:p>
                <a:pPr eaLnBrk="0" hangingPunct="0">
                  <a:lnSpc>
                    <a:spcPct val="85000"/>
                  </a:lnSpc>
                  <a:spcBef>
                    <a:spcPct val="30000"/>
                  </a:spcBef>
                  <a:defRPr/>
                </a:pPr>
                <a:r>
                  <a:rPr lang="en-US" sz="2400" b="1">
                    <a:solidFill>
                      <a:srgbClr val="4C6454"/>
                    </a:solidFill>
                  </a:rPr>
                  <a:t>Groundwork</a:t>
                </a:r>
              </a:p>
            </p:txBody>
          </p:sp>
          <p:sp>
            <p:nvSpPr>
              <p:cNvPr id="113670" name="Text Box 6"/>
              <p:cNvSpPr txBox="1">
                <a:spLocks noChangeArrowheads="1"/>
              </p:cNvSpPr>
              <p:nvPr/>
            </p:nvSpPr>
            <p:spPr bwMode="auto">
              <a:xfrm>
                <a:off x="1585" y="923"/>
                <a:ext cx="2808" cy="730"/>
              </a:xfrm>
              <a:prstGeom prst="rect">
                <a:avLst/>
              </a:prstGeom>
              <a:noFill/>
              <a:ln w="19050" algn="ctr">
                <a:noFill/>
                <a:miter lim="800000"/>
                <a:headEnd/>
                <a:tailEnd/>
              </a:ln>
              <a:effectLst>
                <a:outerShdw dist="25400" algn="ctr" rotWithShape="0">
                  <a:schemeClr val="tx1"/>
                </a:outerShdw>
              </a:effectLst>
            </p:spPr>
            <p:txBody>
              <a:bodyPr wrap="none">
                <a:spAutoFit/>
              </a:bodyPr>
              <a:lstStyle/>
              <a:p>
                <a:pPr eaLnBrk="0" hangingPunct="0">
                  <a:lnSpc>
                    <a:spcPct val="85000"/>
                  </a:lnSpc>
                  <a:spcBef>
                    <a:spcPct val="30000"/>
                  </a:spcBef>
                  <a:defRPr/>
                </a:pPr>
                <a:r>
                  <a:rPr lang="en-US" sz="2200" b="1" dirty="0">
                    <a:solidFill>
                      <a:srgbClr val="4C6454"/>
                    </a:solidFill>
                  </a:rPr>
                  <a:t>1.  Review Plan</a:t>
                </a:r>
              </a:p>
              <a:p>
                <a:pPr eaLnBrk="0" hangingPunct="0">
                  <a:lnSpc>
                    <a:spcPct val="85000"/>
                  </a:lnSpc>
                  <a:spcBef>
                    <a:spcPct val="30000"/>
                  </a:spcBef>
                  <a:defRPr/>
                </a:pPr>
                <a:r>
                  <a:rPr lang="en-US" sz="2200" b="1" dirty="0">
                    <a:solidFill>
                      <a:srgbClr val="4C6454"/>
                    </a:solidFill>
                  </a:rPr>
                  <a:t>2.  Assess Needs</a:t>
                </a:r>
              </a:p>
              <a:p>
                <a:pPr eaLnBrk="0" hangingPunct="0">
                  <a:lnSpc>
                    <a:spcPct val="85000"/>
                  </a:lnSpc>
                  <a:spcBef>
                    <a:spcPct val="30000"/>
                  </a:spcBef>
                  <a:defRPr/>
                </a:pPr>
                <a:r>
                  <a:rPr lang="en-US" sz="2200" b="1" dirty="0">
                    <a:solidFill>
                      <a:srgbClr val="4C6454"/>
                    </a:solidFill>
                  </a:rPr>
                  <a:t>3.  Define Scope and </a:t>
                </a:r>
                <a:r>
                  <a:rPr lang="en-US" sz="2200" b="1" dirty="0" smtClean="0">
                    <a:solidFill>
                      <a:srgbClr val="4C6454"/>
                    </a:solidFill>
                  </a:rPr>
                  <a:t>Objectives</a:t>
                </a:r>
                <a:endParaRPr lang="en-US" sz="2200" b="1" dirty="0">
                  <a:solidFill>
                    <a:srgbClr val="4C6454"/>
                  </a:solidFill>
                </a:endParaRPr>
              </a:p>
            </p:txBody>
          </p:sp>
        </p:grpSp>
        <p:grpSp>
          <p:nvGrpSpPr>
            <p:cNvPr id="4" name="Group 7"/>
            <p:cNvGrpSpPr>
              <a:grpSpLocks/>
            </p:cNvGrpSpPr>
            <p:nvPr/>
          </p:nvGrpSpPr>
          <p:grpSpPr bwMode="auto">
            <a:xfrm>
              <a:off x="175" y="1657"/>
              <a:ext cx="3398" cy="963"/>
              <a:chOff x="175" y="1774"/>
              <a:chExt cx="3398" cy="963"/>
            </a:xfrm>
          </p:grpSpPr>
          <p:sp>
            <p:nvSpPr>
              <p:cNvPr id="113672" name="Text Box 8"/>
              <p:cNvSpPr txBox="1">
                <a:spLocks noChangeArrowheads="1"/>
              </p:cNvSpPr>
              <p:nvPr/>
            </p:nvSpPr>
            <p:spPr bwMode="auto">
              <a:xfrm>
                <a:off x="175" y="2128"/>
                <a:ext cx="863" cy="254"/>
              </a:xfrm>
              <a:prstGeom prst="rect">
                <a:avLst/>
              </a:prstGeom>
              <a:noFill/>
              <a:ln w="19050" algn="ctr">
                <a:noFill/>
                <a:miter lim="800000"/>
                <a:headEnd/>
                <a:tailEnd/>
              </a:ln>
              <a:effectLst>
                <a:outerShdw dist="25400" algn="ctr" rotWithShape="0">
                  <a:schemeClr val="tx1"/>
                </a:outerShdw>
              </a:effectLst>
            </p:spPr>
            <p:txBody>
              <a:bodyPr wrap="none">
                <a:spAutoFit/>
              </a:bodyPr>
              <a:lstStyle/>
              <a:p>
                <a:pPr eaLnBrk="0" hangingPunct="0">
                  <a:lnSpc>
                    <a:spcPct val="85000"/>
                  </a:lnSpc>
                  <a:spcBef>
                    <a:spcPct val="30000"/>
                  </a:spcBef>
                  <a:defRPr/>
                </a:pPr>
                <a:r>
                  <a:rPr lang="en-US" sz="2400" b="1">
                    <a:solidFill>
                      <a:srgbClr val="4C6454"/>
                    </a:solidFill>
                  </a:rPr>
                  <a:t>Develop</a:t>
                </a:r>
              </a:p>
            </p:txBody>
          </p:sp>
          <p:sp>
            <p:nvSpPr>
              <p:cNvPr id="113673" name="Text Box 9"/>
              <p:cNvSpPr txBox="1">
                <a:spLocks noChangeArrowheads="1"/>
              </p:cNvSpPr>
              <p:nvPr/>
            </p:nvSpPr>
            <p:spPr bwMode="auto">
              <a:xfrm>
                <a:off x="1585" y="1774"/>
                <a:ext cx="1988" cy="963"/>
              </a:xfrm>
              <a:prstGeom prst="rect">
                <a:avLst/>
              </a:prstGeom>
              <a:noFill/>
              <a:ln w="19050" algn="ctr">
                <a:noFill/>
                <a:miter lim="800000"/>
                <a:headEnd/>
                <a:tailEnd/>
              </a:ln>
              <a:effectLst>
                <a:outerShdw dist="25400" algn="ctr" rotWithShape="0">
                  <a:schemeClr val="tx1"/>
                </a:outerShdw>
              </a:effectLst>
            </p:spPr>
            <p:txBody>
              <a:bodyPr wrap="none">
                <a:spAutoFit/>
              </a:bodyPr>
              <a:lstStyle/>
              <a:p>
                <a:pPr eaLnBrk="0" hangingPunct="0">
                  <a:lnSpc>
                    <a:spcPct val="85000"/>
                  </a:lnSpc>
                  <a:spcBef>
                    <a:spcPct val="30000"/>
                  </a:spcBef>
                  <a:defRPr/>
                </a:pPr>
                <a:r>
                  <a:rPr lang="en-US" sz="2200" b="1" dirty="0">
                    <a:solidFill>
                      <a:srgbClr val="4C6454"/>
                    </a:solidFill>
                  </a:rPr>
                  <a:t>4.  Develop Objectives</a:t>
                </a:r>
              </a:p>
              <a:p>
                <a:pPr eaLnBrk="0" hangingPunct="0">
                  <a:lnSpc>
                    <a:spcPct val="85000"/>
                  </a:lnSpc>
                  <a:spcBef>
                    <a:spcPct val="30000"/>
                  </a:spcBef>
                  <a:defRPr/>
                </a:pPr>
                <a:r>
                  <a:rPr lang="en-US" sz="2200" b="1" dirty="0">
                    <a:solidFill>
                      <a:srgbClr val="4C6454"/>
                    </a:solidFill>
                  </a:rPr>
                  <a:t>5.  Develop Narrative</a:t>
                </a:r>
              </a:p>
              <a:p>
                <a:pPr eaLnBrk="0" hangingPunct="0">
                  <a:lnSpc>
                    <a:spcPct val="85000"/>
                  </a:lnSpc>
                  <a:spcBef>
                    <a:spcPct val="30000"/>
                  </a:spcBef>
                  <a:defRPr/>
                </a:pPr>
                <a:r>
                  <a:rPr lang="en-US" sz="2200" b="1" dirty="0">
                    <a:solidFill>
                      <a:srgbClr val="4C6454"/>
                    </a:solidFill>
                  </a:rPr>
                  <a:t>6.  Develop MSEL</a:t>
                </a:r>
              </a:p>
              <a:p>
                <a:pPr eaLnBrk="0" hangingPunct="0">
                  <a:lnSpc>
                    <a:spcPct val="85000"/>
                  </a:lnSpc>
                  <a:spcBef>
                    <a:spcPct val="30000"/>
                  </a:spcBef>
                  <a:defRPr/>
                </a:pPr>
                <a:r>
                  <a:rPr lang="en-US" sz="2200" b="1" dirty="0">
                    <a:solidFill>
                      <a:srgbClr val="4C6454"/>
                    </a:solidFill>
                  </a:rPr>
                  <a:t>7.  Develop Messages</a:t>
                </a:r>
              </a:p>
            </p:txBody>
          </p:sp>
        </p:grpSp>
        <p:grpSp>
          <p:nvGrpSpPr>
            <p:cNvPr id="5" name="Group 10"/>
            <p:cNvGrpSpPr>
              <a:grpSpLocks/>
            </p:cNvGrpSpPr>
            <p:nvPr/>
          </p:nvGrpSpPr>
          <p:grpSpPr bwMode="auto">
            <a:xfrm>
              <a:off x="175" y="2720"/>
              <a:ext cx="3260" cy="254"/>
              <a:chOff x="175" y="2837"/>
              <a:chExt cx="3260" cy="254"/>
            </a:xfrm>
          </p:grpSpPr>
          <p:sp>
            <p:nvSpPr>
              <p:cNvPr id="113675" name="Text Box 11"/>
              <p:cNvSpPr txBox="1">
                <a:spLocks noChangeArrowheads="1"/>
              </p:cNvSpPr>
              <p:nvPr/>
            </p:nvSpPr>
            <p:spPr bwMode="auto">
              <a:xfrm>
                <a:off x="175" y="2837"/>
                <a:ext cx="894" cy="254"/>
              </a:xfrm>
              <a:prstGeom prst="rect">
                <a:avLst/>
              </a:prstGeom>
              <a:noFill/>
              <a:ln w="19050" algn="ctr">
                <a:noFill/>
                <a:miter lim="800000"/>
                <a:headEnd/>
                <a:tailEnd/>
              </a:ln>
              <a:effectLst>
                <a:outerShdw dist="25400" algn="ctr" rotWithShape="0">
                  <a:schemeClr val="tx1"/>
                </a:outerShdw>
              </a:effectLst>
            </p:spPr>
            <p:txBody>
              <a:bodyPr wrap="none">
                <a:spAutoFit/>
              </a:bodyPr>
              <a:lstStyle/>
              <a:p>
                <a:pPr eaLnBrk="0" hangingPunct="0">
                  <a:lnSpc>
                    <a:spcPct val="85000"/>
                  </a:lnSpc>
                  <a:spcBef>
                    <a:spcPct val="30000"/>
                  </a:spcBef>
                  <a:defRPr/>
                </a:pPr>
                <a:r>
                  <a:rPr lang="en-US" sz="2400" b="1">
                    <a:solidFill>
                      <a:srgbClr val="4C6454"/>
                    </a:solidFill>
                  </a:rPr>
                  <a:t>Conduct</a:t>
                </a:r>
              </a:p>
            </p:txBody>
          </p:sp>
          <p:sp>
            <p:nvSpPr>
              <p:cNvPr id="113676" name="Text Box 12"/>
              <p:cNvSpPr txBox="1">
                <a:spLocks noChangeArrowheads="1"/>
              </p:cNvSpPr>
              <p:nvPr/>
            </p:nvSpPr>
            <p:spPr bwMode="auto">
              <a:xfrm>
                <a:off x="1585" y="2846"/>
                <a:ext cx="1850" cy="237"/>
              </a:xfrm>
              <a:prstGeom prst="rect">
                <a:avLst/>
              </a:prstGeom>
              <a:noFill/>
              <a:ln w="19050" algn="ctr">
                <a:noFill/>
                <a:miter lim="800000"/>
                <a:headEnd/>
                <a:tailEnd/>
              </a:ln>
              <a:effectLst>
                <a:outerShdw dist="25400" algn="ctr" rotWithShape="0">
                  <a:schemeClr val="tx1"/>
                </a:outerShdw>
              </a:effectLst>
            </p:spPr>
            <p:txBody>
              <a:bodyPr wrap="none">
                <a:spAutoFit/>
              </a:bodyPr>
              <a:lstStyle/>
              <a:p>
                <a:pPr eaLnBrk="0" hangingPunct="0">
                  <a:lnSpc>
                    <a:spcPct val="85000"/>
                  </a:lnSpc>
                  <a:spcBef>
                    <a:spcPct val="30000"/>
                  </a:spcBef>
                  <a:defRPr/>
                </a:pPr>
                <a:r>
                  <a:rPr lang="en-US" sz="2200" b="1">
                    <a:solidFill>
                      <a:srgbClr val="4C6454"/>
                    </a:solidFill>
                  </a:rPr>
                  <a:t>8.  Conduct Exercise</a:t>
                </a:r>
              </a:p>
            </p:txBody>
          </p:sp>
        </p:grpSp>
        <p:grpSp>
          <p:nvGrpSpPr>
            <p:cNvPr id="6" name="Group 13"/>
            <p:cNvGrpSpPr>
              <a:grpSpLocks/>
            </p:cNvGrpSpPr>
            <p:nvPr/>
          </p:nvGrpSpPr>
          <p:grpSpPr bwMode="auto">
            <a:xfrm>
              <a:off x="175" y="3024"/>
              <a:ext cx="4487" cy="963"/>
              <a:chOff x="175" y="3141"/>
              <a:chExt cx="4487" cy="963"/>
            </a:xfrm>
          </p:grpSpPr>
          <p:sp>
            <p:nvSpPr>
              <p:cNvPr id="113678" name="Text Box 14"/>
              <p:cNvSpPr txBox="1">
                <a:spLocks noChangeArrowheads="1"/>
              </p:cNvSpPr>
              <p:nvPr/>
            </p:nvSpPr>
            <p:spPr bwMode="auto">
              <a:xfrm>
                <a:off x="175" y="3586"/>
                <a:ext cx="1042" cy="254"/>
              </a:xfrm>
              <a:prstGeom prst="rect">
                <a:avLst/>
              </a:prstGeom>
              <a:noFill/>
              <a:ln w="19050" algn="ctr">
                <a:noFill/>
                <a:miter lim="800000"/>
                <a:headEnd/>
                <a:tailEnd/>
              </a:ln>
              <a:effectLst>
                <a:outerShdw dist="25400" algn="ctr" rotWithShape="0">
                  <a:schemeClr val="tx1"/>
                </a:outerShdw>
              </a:effectLst>
            </p:spPr>
            <p:txBody>
              <a:bodyPr wrap="none">
                <a:spAutoFit/>
              </a:bodyPr>
              <a:lstStyle/>
              <a:p>
                <a:pPr algn="ctr" eaLnBrk="0" hangingPunct="0">
                  <a:lnSpc>
                    <a:spcPct val="85000"/>
                  </a:lnSpc>
                  <a:spcBef>
                    <a:spcPct val="30000"/>
                  </a:spcBef>
                  <a:defRPr/>
                </a:pPr>
                <a:r>
                  <a:rPr lang="en-US" sz="2400" b="1">
                    <a:solidFill>
                      <a:srgbClr val="4C6454"/>
                    </a:solidFill>
                  </a:rPr>
                  <a:t>Follow-Up</a:t>
                </a:r>
              </a:p>
            </p:txBody>
          </p:sp>
          <p:sp>
            <p:nvSpPr>
              <p:cNvPr id="113679" name="Text Box 15"/>
              <p:cNvSpPr txBox="1">
                <a:spLocks noChangeArrowheads="1"/>
              </p:cNvSpPr>
              <p:nvPr/>
            </p:nvSpPr>
            <p:spPr bwMode="auto">
              <a:xfrm>
                <a:off x="1488" y="3141"/>
                <a:ext cx="3174" cy="963"/>
              </a:xfrm>
              <a:prstGeom prst="rect">
                <a:avLst/>
              </a:prstGeom>
              <a:noFill/>
              <a:ln w="19050" algn="ctr">
                <a:noFill/>
                <a:miter lim="800000"/>
                <a:headEnd/>
                <a:tailEnd/>
              </a:ln>
              <a:effectLst>
                <a:outerShdw dist="25400" algn="ctr" rotWithShape="0">
                  <a:schemeClr val="tx1"/>
                </a:outerShdw>
              </a:effectLst>
            </p:spPr>
            <p:txBody>
              <a:bodyPr wrap="none">
                <a:spAutoFit/>
              </a:bodyPr>
              <a:lstStyle/>
              <a:p>
                <a:pPr eaLnBrk="0" hangingPunct="0">
                  <a:lnSpc>
                    <a:spcPct val="85000"/>
                  </a:lnSpc>
                  <a:spcBef>
                    <a:spcPct val="30000"/>
                  </a:spcBef>
                  <a:defRPr/>
                </a:pPr>
                <a:r>
                  <a:rPr lang="en-US" sz="2200" b="1" dirty="0">
                    <a:solidFill>
                      <a:srgbClr val="4C6454"/>
                    </a:solidFill>
                  </a:rPr>
                  <a:t>  9.  Evaluate Exercise</a:t>
                </a:r>
              </a:p>
              <a:p>
                <a:pPr eaLnBrk="0" hangingPunct="0">
                  <a:lnSpc>
                    <a:spcPct val="85000"/>
                  </a:lnSpc>
                  <a:spcBef>
                    <a:spcPct val="30000"/>
                  </a:spcBef>
                  <a:defRPr/>
                </a:pPr>
                <a:r>
                  <a:rPr lang="en-US" sz="2200" b="1" dirty="0">
                    <a:solidFill>
                      <a:srgbClr val="4C6454"/>
                    </a:solidFill>
                  </a:rPr>
                  <a:t>10.  Follow up on Recommendations</a:t>
                </a:r>
              </a:p>
              <a:p>
                <a:pPr eaLnBrk="0" hangingPunct="0">
                  <a:lnSpc>
                    <a:spcPct val="85000"/>
                  </a:lnSpc>
                  <a:spcBef>
                    <a:spcPct val="30000"/>
                  </a:spcBef>
                  <a:defRPr/>
                </a:pPr>
                <a:r>
                  <a:rPr lang="en-US" sz="2200" b="1" dirty="0">
                    <a:solidFill>
                      <a:srgbClr val="4C6454"/>
                    </a:solidFill>
                  </a:rPr>
                  <a:t>11.  Revise Plan, if necessary</a:t>
                </a:r>
              </a:p>
              <a:p>
                <a:pPr eaLnBrk="0" hangingPunct="0">
                  <a:lnSpc>
                    <a:spcPct val="85000"/>
                  </a:lnSpc>
                  <a:spcBef>
                    <a:spcPct val="30000"/>
                  </a:spcBef>
                  <a:defRPr/>
                </a:pPr>
                <a:r>
                  <a:rPr lang="en-US" sz="2200" b="1" dirty="0">
                    <a:solidFill>
                      <a:srgbClr val="4C6454"/>
                    </a:solidFill>
                  </a:rPr>
                  <a:t>12.  Repeat Steps 1-12</a:t>
                </a:r>
              </a:p>
            </p:txBody>
          </p:sp>
        </p:grpSp>
        <p:grpSp>
          <p:nvGrpSpPr>
            <p:cNvPr id="7" name="Group 16"/>
            <p:cNvGrpSpPr>
              <a:grpSpLocks/>
            </p:cNvGrpSpPr>
            <p:nvPr/>
          </p:nvGrpSpPr>
          <p:grpSpPr bwMode="auto">
            <a:xfrm>
              <a:off x="3534" y="1986"/>
              <a:ext cx="249" cy="528"/>
              <a:chOff x="3516" y="2067"/>
              <a:chExt cx="249" cy="528"/>
            </a:xfrm>
          </p:grpSpPr>
          <p:sp>
            <p:nvSpPr>
              <p:cNvPr id="60434" name="Line 17"/>
              <p:cNvSpPr>
                <a:spLocks noChangeShapeType="1"/>
              </p:cNvSpPr>
              <p:nvPr/>
            </p:nvSpPr>
            <p:spPr bwMode="auto">
              <a:xfrm>
                <a:off x="3765" y="2067"/>
                <a:ext cx="0" cy="528"/>
              </a:xfrm>
              <a:prstGeom prst="line">
                <a:avLst/>
              </a:prstGeom>
              <a:noFill/>
              <a:ln w="38100">
                <a:solidFill>
                  <a:srgbClr val="4C6454"/>
                </a:solidFill>
                <a:round/>
                <a:headEnd/>
                <a:tailEnd/>
              </a:ln>
            </p:spPr>
            <p:txBody>
              <a:bodyPr wrap="none" anchor="ctr">
                <a:spAutoFit/>
              </a:bodyPr>
              <a:lstStyle/>
              <a:p>
                <a:endParaRPr lang="en-US"/>
              </a:p>
            </p:txBody>
          </p:sp>
          <p:sp>
            <p:nvSpPr>
              <p:cNvPr id="60435" name="Line 18"/>
              <p:cNvSpPr>
                <a:spLocks noChangeShapeType="1"/>
              </p:cNvSpPr>
              <p:nvPr/>
            </p:nvSpPr>
            <p:spPr bwMode="auto">
              <a:xfrm flipH="1">
                <a:off x="3516" y="2067"/>
                <a:ext cx="240" cy="0"/>
              </a:xfrm>
              <a:prstGeom prst="line">
                <a:avLst/>
              </a:prstGeom>
              <a:noFill/>
              <a:ln w="38100">
                <a:solidFill>
                  <a:srgbClr val="4C6454"/>
                </a:solidFill>
                <a:round/>
                <a:headEnd/>
                <a:tailEnd/>
              </a:ln>
            </p:spPr>
            <p:txBody>
              <a:bodyPr wrap="none" anchor="ctr">
                <a:spAutoFit/>
              </a:bodyPr>
              <a:lstStyle/>
              <a:p>
                <a:endParaRPr lang="en-US"/>
              </a:p>
            </p:txBody>
          </p:sp>
          <p:sp>
            <p:nvSpPr>
              <p:cNvPr id="60436" name="Line 19"/>
              <p:cNvSpPr>
                <a:spLocks noChangeShapeType="1"/>
              </p:cNvSpPr>
              <p:nvPr/>
            </p:nvSpPr>
            <p:spPr bwMode="auto">
              <a:xfrm flipH="1">
                <a:off x="3525" y="2595"/>
                <a:ext cx="240" cy="0"/>
              </a:xfrm>
              <a:prstGeom prst="line">
                <a:avLst/>
              </a:prstGeom>
              <a:noFill/>
              <a:ln w="38100">
                <a:solidFill>
                  <a:srgbClr val="4C6454"/>
                </a:solidFill>
                <a:round/>
                <a:headEnd/>
                <a:tailEnd/>
              </a:ln>
            </p:spPr>
            <p:txBody>
              <a:bodyPr wrap="none" anchor="ctr">
                <a:spAutoFit/>
              </a:bodyPr>
              <a:lstStyle/>
              <a:p>
                <a:endParaRPr lang="en-US"/>
              </a:p>
            </p:txBody>
          </p:sp>
        </p:grpSp>
        <p:sp>
          <p:nvSpPr>
            <p:cNvPr id="113684" name="Text Box 20"/>
            <p:cNvSpPr txBox="1">
              <a:spLocks noChangeArrowheads="1"/>
            </p:cNvSpPr>
            <p:nvPr/>
          </p:nvSpPr>
          <p:spPr bwMode="auto">
            <a:xfrm>
              <a:off x="3738" y="2127"/>
              <a:ext cx="1624" cy="237"/>
            </a:xfrm>
            <a:prstGeom prst="rect">
              <a:avLst/>
            </a:prstGeom>
            <a:noFill/>
            <a:ln w="19050" algn="ctr">
              <a:noFill/>
              <a:miter lim="800000"/>
              <a:headEnd/>
              <a:tailEnd/>
            </a:ln>
            <a:effectLst>
              <a:outerShdw dist="25400" algn="ctr" rotWithShape="0">
                <a:schemeClr val="tx1"/>
              </a:outerShdw>
            </a:effectLst>
          </p:spPr>
          <p:txBody>
            <a:bodyPr wrap="none">
              <a:spAutoFit/>
            </a:bodyPr>
            <a:lstStyle/>
            <a:p>
              <a:pPr eaLnBrk="0" hangingPunct="0">
                <a:lnSpc>
                  <a:spcPct val="85000"/>
                </a:lnSpc>
                <a:spcBef>
                  <a:spcPct val="30000"/>
                </a:spcBef>
                <a:defRPr/>
              </a:pPr>
              <a:r>
                <a:rPr lang="en-US" sz="2200" b="1">
                  <a:solidFill>
                    <a:srgbClr val="4C6454"/>
                  </a:solidFill>
                </a:rPr>
                <a:t>Scenario Package</a:t>
              </a:r>
            </a:p>
          </p:txBody>
        </p:sp>
        <p:grpSp>
          <p:nvGrpSpPr>
            <p:cNvPr id="8" name="Group 21"/>
            <p:cNvGrpSpPr>
              <a:grpSpLocks/>
            </p:cNvGrpSpPr>
            <p:nvPr/>
          </p:nvGrpSpPr>
          <p:grpSpPr bwMode="auto">
            <a:xfrm>
              <a:off x="2486" y="958"/>
              <a:ext cx="3211" cy="1040"/>
              <a:chOff x="2549" y="958"/>
              <a:chExt cx="3211" cy="1040"/>
            </a:xfrm>
          </p:grpSpPr>
          <p:grpSp>
            <p:nvGrpSpPr>
              <p:cNvPr id="9" name="Group 22"/>
              <p:cNvGrpSpPr>
                <a:grpSpLocks/>
              </p:cNvGrpSpPr>
              <p:nvPr/>
            </p:nvGrpSpPr>
            <p:grpSpPr bwMode="auto">
              <a:xfrm>
                <a:off x="4497" y="958"/>
                <a:ext cx="1263" cy="1040"/>
                <a:chOff x="4497" y="958"/>
                <a:chExt cx="1263" cy="1040"/>
              </a:xfrm>
            </p:grpSpPr>
            <p:sp>
              <p:nvSpPr>
                <p:cNvPr id="113687" name="Text Box 23"/>
                <p:cNvSpPr txBox="1">
                  <a:spLocks noChangeArrowheads="1"/>
                </p:cNvSpPr>
                <p:nvPr/>
              </p:nvSpPr>
              <p:spPr bwMode="auto">
                <a:xfrm>
                  <a:off x="4497" y="1027"/>
                  <a:ext cx="1263" cy="963"/>
                </a:xfrm>
                <a:prstGeom prst="rect">
                  <a:avLst/>
                </a:prstGeom>
                <a:noFill/>
                <a:ln w="19050" algn="ctr">
                  <a:noFill/>
                  <a:miter lim="800000"/>
                  <a:headEnd/>
                  <a:tailEnd/>
                </a:ln>
                <a:effectLst>
                  <a:outerShdw dist="25400" algn="ctr" rotWithShape="0">
                    <a:schemeClr val="tx1"/>
                  </a:outerShdw>
                </a:effectLst>
              </p:spPr>
              <p:txBody>
                <a:bodyPr wrap="none">
                  <a:spAutoFit/>
                </a:bodyPr>
                <a:lstStyle/>
                <a:p>
                  <a:pPr algn="ctr" eaLnBrk="0" hangingPunct="0">
                    <a:lnSpc>
                      <a:spcPct val="85000"/>
                    </a:lnSpc>
                    <a:spcBef>
                      <a:spcPct val="30000"/>
                    </a:spcBef>
                    <a:defRPr/>
                  </a:pPr>
                  <a:r>
                    <a:rPr lang="en-US" sz="2200" b="1">
                      <a:solidFill>
                        <a:srgbClr val="4C6454"/>
                      </a:solidFill>
                    </a:rPr>
                    <a:t>Coordination </a:t>
                  </a:r>
                </a:p>
                <a:p>
                  <a:pPr algn="ctr" eaLnBrk="0" hangingPunct="0">
                    <a:lnSpc>
                      <a:spcPct val="85000"/>
                    </a:lnSpc>
                    <a:spcBef>
                      <a:spcPct val="30000"/>
                    </a:spcBef>
                    <a:defRPr/>
                  </a:pPr>
                  <a:r>
                    <a:rPr lang="en-US" sz="2200" b="1">
                      <a:solidFill>
                        <a:srgbClr val="4C6454"/>
                      </a:solidFill>
                    </a:rPr>
                    <a:t>and </a:t>
                  </a:r>
                </a:p>
                <a:p>
                  <a:pPr algn="ctr" eaLnBrk="0" hangingPunct="0">
                    <a:lnSpc>
                      <a:spcPct val="85000"/>
                    </a:lnSpc>
                    <a:spcBef>
                      <a:spcPct val="30000"/>
                    </a:spcBef>
                    <a:defRPr/>
                  </a:pPr>
                  <a:r>
                    <a:rPr lang="en-US" sz="2200" b="1">
                      <a:solidFill>
                        <a:srgbClr val="4C6454"/>
                      </a:solidFill>
                    </a:rPr>
                    <a:t>Logistical </a:t>
                  </a:r>
                </a:p>
                <a:p>
                  <a:pPr algn="ctr" eaLnBrk="0" hangingPunct="0">
                    <a:lnSpc>
                      <a:spcPct val="85000"/>
                    </a:lnSpc>
                    <a:spcBef>
                      <a:spcPct val="30000"/>
                    </a:spcBef>
                    <a:defRPr/>
                  </a:pPr>
                  <a:r>
                    <a:rPr lang="en-US" sz="2200" b="1">
                      <a:solidFill>
                        <a:srgbClr val="4C6454"/>
                      </a:solidFill>
                    </a:rPr>
                    <a:t>Planning</a:t>
                  </a:r>
                </a:p>
              </p:txBody>
            </p:sp>
            <p:grpSp>
              <p:nvGrpSpPr>
                <p:cNvPr id="10" name="Group 24"/>
                <p:cNvGrpSpPr>
                  <a:grpSpLocks/>
                </p:cNvGrpSpPr>
                <p:nvPr/>
              </p:nvGrpSpPr>
              <p:grpSpPr bwMode="auto">
                <a:xfrm rot="10800000">
                  <a:off x="4529" y="958"/>
                  <a:ext cx="249" cy="1040"/>
                  <a:chOff x="3516" y="2067"/>
                  <a:chExt cx="249" cy="528"/>
                </a:xfrm>
              </p:grpSpPr>
              <p:sp>
                <p:nvSpPr>
                  <p:cNvPr id="60431" name="Line 25"/>
                  <p:cNvSpPr>
                    <a:spLocks noChangeShapeType="1"/>
                  </p:cNvSpPr>
                  <p:nvPr/>
                </p:nvSpPr>
                <p:spPr bwMode="auto">
                  <a:xfrm>
                    <a:off x="3765" y="2067"/>
                    <a:ext cx="0" cy="528"/>
                  </a:xfrm>
                  <a:prstGeom prst="line">
                    <a:avLst/>
                  </a:prstGeom>
                  <a:noFill/>
                  <a:ln w="38100">
                    <a:solidFill>
                      <a:srgbClr val="4C6454"/>
                    </a:solidFill>
                    <a:round/>
                    <a:headEnd/>
                    <a:tailEnd/>
                  </a:ln>
                </p:spPr>
                <p:txBody>
                  <a:bodyPr anchor="ctr">
                    <a:spAutoFit/>
                  </a:bodyPr>
                  <a:lstStyle/>
                  <a:p>
                    <a:endParaRPr lang="en-US"/>
                  </a:p>
                </p:txBody>
              </p:sp>
              <p:sp>
                <p:nvSpPr>
                  <p:cNvPr id="60432" name="Line 26"/>
                  <p:cNvSpPr>
                    <a:spLocks noChangeShapeType="1"/>
                  </p:cNvSpPr>
                  <p:nvPr/>
                </p:nvSpPr>
                <p:spPr bwMode="auto">
                  <a:xfrm flipH="1">
                    <a:off x="3516" y="2067"/>
                    <a:ext cx="240" cy="0"/>
                  </a:xfrm>
                  <a:prstGeom prst="line">
                    <a:avLst/>
                  </a:prstGeom>
                  <a:noFill/>
                  <a:ln w="38100">
                    <a:solidFill>
                      <a:srgbClr val="4C6454"/>
                    </a:solidFill>
                    <a:round/>
                    <a:headEnd/>
                    <a:tailEnd/>
                  </a:ln>
                </p:spPr>
                <p:txBody>
                  <a:bodyPr wrap="none" anchor="ctr">
                    <a:spAutoFit/>
                  </a:bodyPr>
                  <a:lstStyle/>
                  <a:p>
                    <a:endParaRPr lang="en-US"/>
                  </a:p>
                </p:txBody>
              </p:sp>
              <p:sp>
                <p:nvSpPr>
                  <p:cNvPr id="60433" name="Line 27"/>
                  <p:cNvSpPr>
                    <a:spLocks noChangeShapeType="1"/>
                  </p:cNvSpPr>
                  <p:nvPr/>
                </p:nvSpPr>
                <p:spPr bwMode="auto">
                  <a:xfrm flipH="1">
                    <a:off x="3525" y="2595"/>
                    <a:ext cx="240" cy="0"/>
                  </a:xfrm>
                  <a:prstGeom prst="line">
                    <a:avLst/>
                  </a:prstGeom>
                  <a:noFill/>
                  <a:ln w="38100">
                    <a:solidFill>
                      <a:srgbClr val="4C6454"/>
                    </a:solidFill>
                    <a:round/>
                    <a:headEnd/>
                    <a:tailEnd/>
                  </a:ln>
                </p:spPr>
                <p:txBody>
                  <a:bodyPr wrap="none" anchor="ctr">
                    <a:spAutoFit/>
                  </a:bodyPr>
                  <a:lstStyle/>
                  <a:p>
                    <a:endParaRPr lang="en-US"/>
                  </a:p>
                </p:txBody>
              </p:sp>
            </p:grpSp>
          </p:grpSp>
          <p:sp>
            <p:nvSpPr>
              <p:cNvPr id="113692" name="Line 28"/>
              <p:cNvSpPr>
                <a:spLocks noChangeShapeType="1"/>
              </p:cNvSpPr>
              <p:nvPr/>
            </p:nvSpPr>
            <p:spPr bwMode="auto">
              <a:xfrm flipH="1">
                <a:off x="2549" y="1581"/>
                <a:ext cx="1948" cy="0"/>
              </a:xfrm>
              <a:prstGeom prst="line">
                <a:avLst/>
              </a:prstGeom>
              <a:noFill/>
              <a:ln w="57150">
                <a:solidFill>
                  <a:srgbClr val="4C6454"/>
                </a:solidFill>
                <a:prstDash val="dash"/>
                <a:round/>
                <a:headEnd/>
                <a:tailEnd type="triangle" w="med" len="med"/>
              </a:ln>
              <a:effectLst>
                <a:outerShdw dist="25400" algn="ctr" rotWithShape="0">
                  <a:schemeClr val="tx1"/>
                </a:outerShdw>
              </a:effectLst>
            </p:spPr>
            <p:txBody>
              <a:bodyPr>
                <a:spAutoFit/>
              </a:bodyPr>
              <a:lstStyle/>
              <a:p>
                <a:pPr>
                  <a:defRPr/>
                </a:pPr>
                <a:endParaRPr lang="en-US"/>
              </a:p>
            </p:txBody>
          </p:sp>
        </p:gr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Scope and Objectives</a:t>
            </a:r>
            <a:endParaRPr lang="en-US" dirty="0"/>
          </a:p>
        </p:txBody>
      </p:sp>
      <p:sp>
        <p:nvSpPr>
          <p:cNvPr id="3" name="Content Placeholder 2"/>
          <p:cNvSpPr>
            <a:spLocks noGrp="1"/>
          </p:cNvSpPr>
          <p:nvPr>
            <p:ph idx="1"/>
          </p:nvPr>
        </p:nvSpPr>
        <p:spPr/>
        <p:txBody>
          <a:bodyPr/>
          <a:lstStyle/>
          <a:p>
            <a:r>
              <a:rPr lang="en-US" dirty="0" smtClean="0"/>
              <a:t>Why is the exercise being conducted.</a:t>
            </a:r>
          </a:p>
          <a:p>
            <a:r>
              <a:rPr lang="en-US" dirty="0" smtClean="0"/>
              <a:t>What scenario is to be simulated.</a:t>
            </a:r>
          </a:p>
          <a:p>
            <a:r>
              <a:rPr lang="en-US" dirty="0" smtClean="0"/>
              <a:t>What processes are to be tested.</a:t>
            </a:r>
          </a:p>
          <a:p>
            <a:r>
              <a:rPr lang="en-US" dirty="0" smtClean="0"/>
              <a:t>What organizations are to be included.</a:t>
            </a:r>
          </a:p>
          <a:p>
            <a:r>
              <a:rPr lang="en-US" dirty="0" smtClean="0"/>
              <a:t>What will not be tested or included.</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Background and Narrative</a:t>
            </a:r>
            <a:endParaRPr lang="en-US" dirty="0"/>
          </a:p>
        </p:txBody>
      </p:sp>
      <p:sp>
        <p:nvSpPr>
          <p:cNvPr id="3" name="Content Placeholder 2"/>
          <p:cNvSpPr>
            <a:spLocks noGrp="1"/>
          </p:cNvSpPr>
          <p:nvPr>
            <p:ph idx="1"/>
          </p:nvPr>
        </p:nvSpPr>
        <p:spPr>
          <a:xfrm>
            <a:off x="457200" y="1676400"/>
            <a:ext cx="8229600" cy="3886200"/>
          </a:xfrm>
        </p:spPr>
        <p:txBody>
          <a:bodyPr/>
          <a:lstStyle/>
          <a:p>
            <a:r>
              <a:rPr lang="en-US" dirty="0" smtClean="0"/>
              <a:t>The conditions and events leading up to the current situation.</a:t>
            </a:r>
          </a:p>
          <a:p>
            <a:r>
              <a:rPr lang="en-US" dirty="0" smtClean="0"/>
              <a:t>The general events that will occur during the exercise.  </a:t>
            </a:r>
          </a:p>
          <a:p>
            <a:r>
              <a:rPr lang="en-US" dirty="0" smtClean="0"/>
              <a:t>Used to define detailed messages to players and guide play.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3886200"/>
          </a:xfrm>
        </p:spPr>
        <p:txBody>
          <a:bodyPr/>
          <a:lstStyle/>
          <a:p>
            <a:r>
              <a:rPr lang="en-US" sz="1800" dirty="0" smtClean="0"/>
              <a:t>Steady rain has been falling in the region due to a moisture-laden low pressure system.  Early into the storm, a Flood Watch was issued by the National Weather Service (NWS).  Within 10 hours after the rain began to fall, the NWS issued a Flood Warning for low-lying areas along small streams.  Some roads had to be closed and a small number of residents had to be evacuated along overflowing streams located northwest of the city.</a:t>
            </a:r>
          </a:p>
          <a:p>
            <a:r>
              <a:rPr lang="en-US" sz="1800" dirty="0" smtClean="0"/>
              <a:t> </a:t>
            </a:r>
          </a:p>
          <a:p>
            <a:r>
              <a:rPr lang="en-US" sz="1800" dirty="0" smtClean="0"/>
              <a:t>Sixteen hours have elapsed since the rain began.  Based on reports from designated citizens with rain gauges, total rainfall across the jurisdiction ranges from 4.1 to 4.7 inches. The soil has reached the saturation point, causing extensive runoff.  Designated river spotters, water level gauges, and/or electronic river rise warning devices indicate that the river has risen to a dangerous level.</a:t>
            </a:r>
          </a:p>
          <a:p>
            <a:r>
              <a:rPr lang="en-US" sz="1800" dirty="0" smtClean="0"/>
              <a:t> </a:t>
            </a:r>
          </a:p>
          <a:p>
            <a:r>
              <a:rPr lang="en-US" sz="1800" dirty="0" smtClean="0"/>
              <a:t>The 24-hour forecast calls for continued rainfall, with a clearing trend possible.  Based on this data, the NWS issues a Flood Warning for areas along the river basin.  Police report additional road closings due to high water, and a couple dozen more residents have been evacuated.  Water levels are rising steadily, as a driving rain continues to fall.  It is now 3:00 p.m.  The EOC has been opened and the staff has been assembled.</a:t>
            </a:r>
          </a:p>
          <a:p>
            <a:endParaRPr lang="en-US" sz="1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Ground Rules, Limitations and Assumptions</a:t>
            </a:r>
            <a:endParaRPr lang="en-US" dirty="0"/>
          </a:p>
        </p:txBody>
      </p:sp>
      <p:sp>
        <p:nvSpPr>
          <p:cNvPr id="3" name="Content Placeholder 2"/>
          <p:cNvSpPr>
            <a:spLocks noGrp="1"/>
          </p:cNvSpPr>
          <p:nvPr>
            <p:ph idx="1"/>
          </p:nvPr>
        </p:nvSpPr>
        <p:spPr>
          <a:xfrm>
            <a:off x="228600" y="1676400"/>
            <a:ext cx="8763000" cy="3886200"/>
          </a:xfrm>
        </p:spPr>
        <p:txBody>
          <a:bodyPr/>
          <a:lstStyle/>
          <a:p>
            <a:r>
              <a:rPr lang="en-US" dirty="0" smtClean="0"/>
              <a:t>Time (compressed or actual)</a:t>
            </a:r>
          </a:p>
          <a:p>
            <a:r>
              <a:rPr lang="en-US" dirty="0" smtClean="0"/>
              <a:t>Communication resources available.</a:t>
            </a:r>
          </a:p>
          <a:p>
            <a:pPr lvl="1"/>
            <a:r>
              <a:rPr lang="en-US" dirty="0" smtClean="0"/>
              <a:t>Usually take a resource or two out of play.</a:t>
            </a:r>
          </a:p>
          <a:p>
            <a:r>
              <a:rPr lang="en-US" dirty="0" smtClean="0"/>
              <a:t>Resources that are or are not available.</a:t>
            </a:r>
          </a:p>
          <a:p>
            <a:r>
              <a:rPr lang="en-US" dirty="0" smtClean="0"/>
              <a:t>People that are or are not available.</a:t>
            </a:r>
          </a:p>
          <a:p>
            <a:pPr lvl="1"/>
            <a:r>
              <a:rPr lang="en-US" dirty="0" smtClean="0"/>
              <a:t>Can take highly experienced out of play.</a:t>
            </a:r>
          </a:p>
          <a:p>
            <a:r>
              <a:rPr lang="en-US" dirty="0" smtClean="0"/>
              <a:t>Phone numbers and other contact info.</a:t>
            </a:r>
          </a:p>
          <a:p>
            <a:r>
              <a:rPr lang="en-US" dirty="0" smtClean="0"/>
              <a:t>Contained in a player handbook.</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Messages with Expected Actions</a:t>
            </a:r>
            <a:endParaRPr lang="en-US" dirty="0"/>
          </a:p>
        </p:txBody>
      </p:sp>
      <p:sp>
        <p:nvSpPr>
          <p:cNvPr id="3" name="Content Placeholder 2"/>
          <p:cNvSpPr>
            <a:spLocks noGrp="1"/>
          </p:cNvSpPr>
          <p:nvPr>
            <p:ph idx="1"/>
          </p:nvPr>
        </p:nvSpPr>
        <p:spPr/>
        <p:txBody>
          <a:bodyPr/>
          <a:lstStyle/>
          <a:p>
            <a:r>
              <a:rPr lang="en-US" dirty="0" smtClean="0"/>
              <a:t>Specific events for specific players.</a:t>
            </a:r>
          </a:p>
          <a:p>
            <a:r>
              <a:rPr lang="en-US" dirty="0" smtClean="0"/>
              <a:t>Enough and at a frequency to keep everyone busy.</a:t>
            </a:r>
          </a:p>
          <a:p>
            <a:r>
              <a:rPr lang="en-US" dirty="0" smtClean="0"/>
              <a:t>300 to 600 messages is not unusual.</a:t>
            </a:r>
          </a:p>
          <a:p>
            <a:r>
              <a:rPr lang="en-US" dirty="0" smtClean="0"/>
              <a:t>Messages can be information, calls from public, calls from other agencies, requests, situations that require dispatching resources, information that needs to be shared, etc..</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Messages with Expected Actions</a:t>
            </a:r>
            <a:endParaRPr lang="en-US" dirty="0"/>
          </a:p>
        </p:txBody>
      </p:sp>
      <p:sp>
        <p:nvSpPr>
          <p:cNvPr id="3" name="Content Placeholder 2"/>
          <p:cNvSpPr>
            <a:spLocks noGrp="1"/>
          </p:cNvSpPr>
          <p:nvPr>
            <p:ph idx="1"/>
          </p:nvPr>
        </p:nvSpPr>
        <p:spPr/>
        <p:txBody>
          <a:bodyPr/>
          <a:lstStyle/>
          <a:p>
            <a:r>
              <a:rPr lang="en-US" dirty="0" smtClean="0"/>
              <a:t>Message #</a:t>
            </a:r>
            <a:r>
              <a:rPr lang="en-US" u="sng" dirty="0" smtClean="0"/>
              <a:t>__1__</a:t>
            </a:r>
            <a:r>
              <a:rPr lang="en-US" dirty="0" smtClean="0"/>
              <a:t> 	Time 4:15 pm</a:t>
            </a:r>
          </a:p>
          <a:p>
            <a:r>
              <a:rPr lang="en-US" dirty="0" smtClean="0"/>
              <a:t>To: Dam Office</a:t>
            </a:r>
          </a:p>
          <a:p>
            <a:r>
              <a:rPr lang="en-US" dirty="0" smtClean="0"/>
              <a:t>From: Public</a:t>
            </a:r>
          </a:p>
          <a:p>
            <a:r>
              <a:rPr lang="en-US" dirty="0" smtClean="0"/>
              <a:t>There is a hole in the dam along the west end and there is water running out of the rock.</a:t>
            </a:r>
          </a:p>
          <a:p>
            <a:r>
              <a:rPr lang="en-US" dirty="0" smtClean="0"/>
              <a:t>Anticipate:  Send personnel to investigate.</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Messages with Expected Actions</a:t>
            </a:r>
            <a:endParaRPr lang="en-US" dirty="0"/>
          </a:p>
        </p:txBody>
      </p:sp>
      <p:sp>
        <p:nvSpPr>
          <p:cNvPr id="3" name="Content Placeholder 2"/>
          <p:cNvSpPr>
            <a:spLocks noGrp="1"/>
          </p:cNvSpPr>
          <p:nvPr>
            <p:ph idx="1"/>
          </p:nvPr>
        </p:nvSpPr>
        <p:spPr>
          <a:xfrm>
            <a:off x="381000" y="1447800"/>
            <a:ext cx="8229600" cy="3886200"/>
          </a:xfrm>
        </p:spPr>
        <p:txBody>
          <a:bodyPr/>
          <a:lstStyle/>
          <a:p>
            <a:r>
              <a:rPr lang="en-US" dirty="0" smtClean="0"/>
              <a:t>Message #</a:t>
            </a:r>
            <a:r>
              <a:rPr lang="en-US" u="sng" dirty="0" smtClean="0"/>
              <a:t>__30__</a:t>
            </a:r>
            <a:r>
              <a:rPr lang="en-US" dirty="0" smtClean="0"/>
              <a:t> Time 7:15 pm</a:t>
            </a:r>
          </a:p>
          <a:p>
            <a:r>
              <a:rPr lang="en-US" dirty="0" smtClean="0"/>
              <a:t>To: Dam Manager</a:t>
            </a:r>
          </a:p>
          <a:p>
            <a:r>
              <a:rPr lang="en-US" dirty="0" smtClean="0"/>
              <a:t>From: Maintenance Manager </a:t>
            </a:r>
          </a:p>
          <a:p>
            <a:r>
              <a:rPr lang="en-US" dirty="0" smtClean="0"/>
              <a:t>Water running out of downstream face of dam is now very muddy and flow seems to be increasing.  A large crowd is gathering below the dam</a:t>
            </a:r>
          </a:p>
          <a:p>
            <a:r>
              <a:rPr lang="en-US" dirty="0" smtClean="0"/>
              <a:t>Anticipate:  Equipment and materials deployed.  Notifications made.</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152400"/>
            <a:ext cx="8001000" cy="762000"/>
          </a:xfrm>
        </p:spPr>
        <p:txBody>
          <a:bodyPr/>
          <a:lstStyle/>
          <a:p>
            <a:r>
              <a:rPr lang="en-US" sz="2400" b="1" dirty="0" smtClean="0">
                <a:solidFill>
                  <a:schemeClr val="tx1"/>
                </a:solidFill>
              </a:rPr>
              <a:t>Table 16.1 Emergency Exercise Frequency</a:t>
            </a:r>
          </a:p>
        </p:txBody>
      </p:sp>
      <p:graphicFrame>
        <p:nvGraphicFramePr>
          <p:cNvPr id="5" name="Table 4"/>
          <p:cNvGraphicFramePr>
            <a:graphicFrameLocks noGrp="1"/>
          </p:cNvGraphicFramePr>
          <p:nvPr/>
        </p:nvGraphicFramePr>
        <p:xfrm>
          <a:off x="152400" y="762000"/>
          <a:ext cx="8839199" cy="4571999"/>
        </p:xfrm>
        <a:graphic>
          <a:graphicData uri="http://schemas.openxmlformats.org/drawingml/2006/table">
            <a:tbl>
              <a:tblPr/>
              <a:tblGrid>
                <a:gridCol w="2581789"/>
                <a:gridCol w="1554904"/>
                <a:gridCol w="1554904"/>
                <a:gridCol w="1554904"/>
                <a:gridCol w="1592698"/>
              </a:tblGrid>
              <a:tr h="1709567">
                <a:tc>
                  <a:txBody>
                    <a:bodyPr/>
                    <a:lstStyle/>
                    <a:p>
                      <a:pPr marL="0" marR="0" indent="0">
                        <a:spcBef>
                          <a:spcPts val="0"/>
                        </a:spcBef>
                        <a:spcAft>
                          <a:spcPts val="0"/>
                        </a:spcAft>
                        <a:tabLst>
                          <a:tab pos="1714500" algn="l"/>
                          <a:tab pos="457200" algn="l"/>
                        </a:tabLst>
                      </a:pPr>
                      <a:r>
                        <a:rPr lang="en-US" sz="2000" dirty="0" smtClean="0">
                          <a:latin typeface="Times New Roman"/>
                          <a:ea typeface="Times New Roman"/>
                        </a:rPr>
                        <a:t>                 Exercises*</a:t>
                      </a:r>
                    </a:p>
                    <a:p>
                      <a:pPr marL="0" marR="0" indent="0">
                        <a:spcBef>
                          <a:spcPts val="0"/>
                        </a:spcBef>
                        <a:spcAft>
                          <a:spcPts val="0"/>
                        </a:spcAft>
                        <a:tabLst>
                          <a:tab pos="1714500" algn="l"/>
                          <a:tab pos="457200" algn="l"/>
                        </a:tabLst>
                      </a:pPr>
                      <a:endParaRPr lang="en-US" sz="2000" dirty="0" smtClean="0">
                        <a:latin typeface="Times New Roman"/>
                        <a:ea typeface="Times New Roman"/>
                      </a:endParaRPr>
                    </a:p>
                    <a:p>
                      <a:pPr marL="0" marR="0" indent="0">
                        <a:spcBef>
                          <a:spcPts val="0"/>
                        </a:spcBef>
                        <a:spcAft>
                          <a:spcPts val="0"/>
                        </a:spcAft>
                        <a:tabLst>
                          <a:tab pos="1714500" algn="l"/>
                          <a:tab pos="457200" algn="l"/>
                        </a:tabLst>
                      </a:pPr>
                      <a:endParaRPr lang="en-US" sz="2000" dirty="0">
                        <a:latin typeface="Times New Roman"/>
                        <a:ea typeface="Times New Roman"/>
                      </a:endParaRPr>
                    </a:p>
                    <a:p>
                      <a:pPr marL="0" marR="0" indent="0">
                        <a:spcBef>
                          <a:spcPts val="0"/>
                        </a:spcBef>
                        <a:spcAft>
                          <a:spcPts val="0"/>
                        </a:spcAft>
                        <a:tabLst>
                          <a:tab pos="1714500" algn="l"/>
                          <a:tab pos="457200" algn="l"/>
                        </a:tabLst>
                      </a:pPr>
                      <a:endParaRPr lang="en-US" sz="2000" dirty="0" smtClean="0">
                        <a:latin typeface="Times New Roman"/>
                        <a:ea typeface="Times New Roman"/>
                      </a:endParaRPr>
                    </a:p>
                    <a:p>
                      <a:pPr marL="0" marR="0" indent="0">
                        <a:spcBef>
                          <a:spcPts val="0"/>
                        </a:spcBef>
                        <a:spcAft>
                          <a:spcPts val="0"/>
                        </a:spcAft>
                        <a:tabLst>
                          <a:tab pos="1714500" algn="l"/>
                          <a:tab pos="457200" algn="l"/>
                        </a:tabLst>
                      </a:pPr>
                      <a:r>
                        <a:rPr lang="en-US" sz="2000" dirty="0" smtClean="0">
                          <a:latin typeface="Times New Roman"/>
                          <a:ea typeface="Times New Roman"/>
                        </a:rPr>
                        <a:t>Classifications</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marR="0" indent="0" algn="ctr">
                        <a:spcBef>
                          <a:spcPts val="0"/>
                        </a:spcBef>
                        <a:spcAft>
                          <a:spcPts val="0"/>
                        </a:spcAft>
                        <a:tabLst>
                          <a:tab pos="1714500" algn="l"/>
                          <a:tab pos="457200" algn="l"/>
                        </a:tabLst>
                      </a:pPr>
                      <a:r>
                        <a:rPr lang="en-US" sz="2000" dirty="0">
                          <a:latin typeface="Times New Roman"/>
                          <a:ea typeface="Times New Roman"/>
                        </a:rPr>
                        <a:t>Drill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714500" algn="l"/>
                          <a:tab pos="457200" algn="l"/>
                        </a:tabLst>
                      </a:pPr>
                      <a:r>
                        <a:rPr lang="en-US" sz="2000" dirty="0">
                          <a:latin typeface="Times New Roman"/>
                          <a:ea typeface="Times New Roman"/>
                        </a:rPr>
                        <a:t>Tabletop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714500" algn="l"/>
                          <a:tab pos="457200" algn="l"/>
                        </a:tabLst>
                      </a:pPr>
                      <a:r>
                        <a:rPr lang="en-US" sz="2000">
                          <a:latin typeface="Times New Roman"/>
                          <a:ea typeface="Times New Roman"/>
                        </a:rPr>
                        <a:t>Functional Exercise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714500" algn="l"/>
                          <a:tab pos="457200" algn="l"/>
                        </a:tabLst>
                      </a:pPr>
                      <a:r>
                        <a:rPr lang="en-US" sz="2000">
                          <a:latin typeface="Times New Roman"/>
                          <a:ea typeface="Times New Roman"/>
                        </a:rPr>
                        <a:t>Full Scale Exercise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135">
                <a:tc>
                  <a:txBody>
                    <a:bodyPr/>
                    <a:lstStyle/>
                    <a:p>
                      <a:pPr marL="0" marR="0" indent="0">
                        <a:spcBef>
                          <a:spcPts val="0"/>
                        </a:spcBef>
                        <a:spcAft>
                          <a:spcPts val="0"/>
                        </a:spcAft>
                        <a:tabLst>
                          <a:tab pos="1714500" algn="l"/>
                          <a:tab pos="457200" algn="l"/>
                        </a:tabLst>
                      </a:pPr>
                      <a:r>
                        <a:rPr lang="en-US" sz="2000">
                          <a:latin typeface="Times New Roman"/>
                          <a:ea typeface="Times New Roman"/>
                        </a:rPr>
                        <a:t>DSAC I </a:t>
                      </a:r>
                      <a:r>
                        <a:rPr lang="en-US" sz="2000" b="1">
                          <a:latin typeface="Times New Roman"/>
                          <a:ea typeface="Times New Roman"/>
                        </a:rPr>
                        <a:t>AND </a:t>
                      </a:r>
                      <a:r>
                        <a:rPr lang="en-US" sz="2000">
                          <a:latin typeface="Times New Roman"/>
                          <a:ea typeface="Times New Roman"/>
                        </a:rPr>
                        <a:t>High Hazard Potential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714500" algn="l"/>
                          <a:tab pos="457200" algn="l"/>
                        </a:tabLst>
                      </a:pP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714500" algn="l"/>
                          <a:tab pos="457200" algn="l"/>
                        </a:tabLst>
                      </a:pPr>
                      <a:r>
                        <a:rPr lang="en-US" sz="2000">
                          <a:latin typeface="Times New Roman"/>
                          <a:ea typeface="Times New Roman"/>
                        </a:rPr>
                        <a:t>Year 1, 3, 5, etc….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714500" algn="l"/>
                          <a:tab pos="457200" algn="l"/>
                        </a:tabLst>
                      </a:pPr>
                      <a:r>
                        <a:rPr lang="en-US" sz="2000">
                          <a:latin typeface="Times New Roman"/>
                          <a:ea typeface="Times New Roman"/>
                        </a:rPr>
                        <a:t>Year 2, 4, 6, etc….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714500" algn="l"/>
                          <a:tab pos="457200" algn="l"/>
                        </a:tabLst>
                      </a:pPr>
                      <a:r>
                        <a:rPr lang="en-US" sz="2000">
                          <a:latin typeface="Times New Roman"/>
                          <a:ea typeface="Times New Roman"/>
                        </a:rPr>
                        <a:t>At DSO discretion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135">
                <a:tc>
                  <a:txBody>
                    <a:bodyPr/>
                    <a:lstStyle/>
                    <a:p>
                      <a:pPr marL="0" marR="0" indent="0">
                        <a:spcBef>
                          <a:spcPts val="0"/>
                        </a:spcBef>
                        <a:spcAft>
                          <a:spcPts val="0"/>
                        </a:spcAft>
                        <a:tabLst>
                          <a:tab pos="1714500" algn="l"/>
                          <a:tab pos="457200" algn="l"/>
                        </a:tabLst>
                      </a:pPr>
                      <a:r>
                        <a:rPr lang="en-US" sz="2000">
                          <a:latin typeface="Times New Roman"/>
                          <a:ea typeface="Times New Roman"/>
                        </a:rPr>
                        <a:t>DSAC II or III </a:t>
                      </a:r>
                      <a:r>
                        <a:rPr lang="en-US" sz="2000" b="1">
                          <a:latin typeface="Times New Roman"/>
                          <a:ea typeface="Times New Roman"/>
                        </a:rPr>
                        <a:t>AND </a:t>
                      </a:r>
                      <a:r>
                        <a:rPr lang="en-US" sz="2000">
                          <a:latin typeface="Times New Roman"/>
                          <a:ea typeface="Times New Roman"/>
                        </a:rPr>
                        <a:t>High Hazard Potential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714500" algn="l"/>
                          <a:tab pos="457200" algn="l"/>
                        </a:tabLst>
                      </a:pPr>
                      <a:r>
                        <a:rPr lang="en-US" sz="2000">
                          <a:latin typeface="Times New Roman"/>
                          <a:ea typeface="Times New Roman"/>
                        </a:rPr>
                        <a:t>Year 1, 3, 5, etc…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714500" algn="l"/>
                          <a:tab pos="457200" algn="l"/>
                        </a:tabLst>
                      </a:pPr>
                      <a:r>
                        <a:rPr lang="en-US" sz="2000">
                          <a:latin typeface="Times New Roman"/>
                          <a:ea typeface="Times New Roman"/>
                        </a:rPr>
                        <a:t>Year 2, 4, 6, etc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714500" algn="l"/>
                          <a:tab pos="457200" algn="l"/>
                        </a:tabLst>
                      </a:pPr>
                      <a:r>
                        <a:rPr lang="en-US" sz="2000">
                          <a:latin typeface="Times New Roman"/>
                          <a:ea typeface="Times New Roman"/>
                        </a:rPr>
                        <a:t>At DSO discretion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714500" algn="l"/>
                          <a:tab pos="457200" algn="l"/>
                        </a:tabLst>
                      </a:pPr>
                      <a:r>
                        <a:rPr lang="en-US" sz="2000">
                          <a:latin typeface="Times New Roman"/>
                          <a:ea typeface="Times New Roman"/>
                        </a:rPr>
                        <a:t>At DSO discretion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0073">
                <a:tc>
                  <a:txBody>
                    <a:bodyPr/>
                    <a:lstStyle/>
                    <a:p>
                      <a:pPr marL="0" marR="0" indent="0">
                        <a:spcBef>
                          <a:spcPts val="0"/>
                        </a:spcBef>
                        <a:spcAft>
                          <a:spcPts val="0"/>
                        </a:spcAft>
                        <a:tabLst>
                          <a:tab pos="1714500" algn="l"/>
                          <a:tab pos="457200" algn="l"/>
                        </a:tabLst>
                      </a:pPr>
                      <a:r>
                        <a:rPr lang="en-US" sz="2000" dirty="0">
                          <a:latin typeface="Times New Roman"/>
                          <a:ea typeface="Times New Roman"/>
                        </a:rPr>
                        <a:t>DSAC</a:t>
                      </a:r>
                      <a:r>
                        <a:rPr lang="en-US" sz="2000" dirty="0">
                          <a:solidFill>
                            <a:srgbClr val="FF0000"/>
                          </a:solidFill>
                          <a:latin typeface="Times New Roman"/>
                          <a:ea typeface="Times New Roman"/>
                        </a:rPr>
                        <a:t> </a:t>
                      </a:r>
                      <a:r>
                        <a:rPr lang="en-US" sz="2000" dirty="0">
                          <a:latin typeface="Times New Roman"/>
                          <a:ea typeface="Times New Roman"/>
                        </a:rPr>
                        <a:t>IV or V </a:t>
                      </a:r>
                    </a:p>
                    <a:p>
                      <a:pPr marL="0" marR="0" indent="0">
                        <a:spcBef>
                          <a:spcPts val="0"/>
                        </a:spcBef>
                        <a:spcAft>
                          <a:spcPts val="0"/>
                        </a:spcAft>
                        <a:tabLst>
                          <a:tab pos="1714500" algn="l"/>
                          <a:tab pos="457200" algn="l"/>
                        </a:tabLst>
                      </a:pPr>
                      <a:r>
                        <a:rPr lang="en-US" sz="1400" dirty="0">
                          <a:latin typeface="Times New Roman"/>
                          <a:ea typeface="Times New Roman"/>
                        </a:rPr>
                        <a:t/>
                      </a:r>
                      <a:br>
                        <a:rPr lang="en-US" sz="1400" dirty="0">
                          <a:latin typeface="Times New Roman"/>
                          <a:ea typeface="Times New Roman"/>
                        </a:rPr>
                      </a:br>
                      <a:r>
                        <a:rPr lang="en-US" sz="2000" dirty="0">
                          <a:latin typeface="Times New Roman"/>
                          <a:ea typeface="Times New Roman"/>
                        </a:rPr>
                        <a:t>Significant Hazard Potential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714500" algn="l"/>
                          <a:tab pos="457200" algn="l"/>
                        </a:tabLst>
                      </a:pPr>
                      <a:r>
                        <a:rPr lang="en-US" sz="2000" dirty="0">
                          <a:latin typeface="Times New Roman"/>
                          <a:ea typeface="Times New Roman"/>
                        </a:rPr>
                        <a:t>Year 1 – 4 and 6 - 9. etc….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714500" algn="l"/>
                          <a:tab pos="457200" algn="l"/>
                        </a:tabLst>
                      </a:pPr>
                      <a:r>
                        <a:rPr lang="en-US" sz="2000" dirty="0">
                          <a:latin typeface="Times New Roman"/>
                          <a:ea typeface="Times New Roman"/>
                        </a:rPr>
                        <a:t>Year 5, 10, etc…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714500" algn="l"/>
                          <a:tab pos="457200" algn="l"/>
                        </a:tabLst>
                      </a:pPr>
                      <a:r>
                        <a:rPr lang="en-US" sz="2000">
                          <a:latin typeface="Times New Roman"/>
                          <a:ea typeface="Times New Roman"/>
                        </a:rPr>
                        <a:t>At DSO discretion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1714500" algn="l"/>
                          <a:tab pos="457200" algn="l"/>
                        </a:tabLst>
                      </a:pPr>
                      <a:r>
                        <a:rPr lang="en-US" sz="2000" dirty="0">
                          <a:latin typeface="Times New Roman"/>
                          <a:ea typeface="Times New Roman"/>
                        </a:rPr>
                        <a:t>At DSO discretion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089">
                <a:tc>
                  <a:txBody>
                    <a:bodyPr/>
                    <a:lstStyle/>
                    <a:p>
                      <a:pPr marL="0" marR="0" indent="0">
                        <a:spcBef>
                          <a:spcPts val="0"/>
                        </a:spcBef>
                        <a:spcAft>
                          <a:spcPts val="0"/>
                        </a:spcAft>
                        <a:tabLst>
                          <a:tab pos="1714500" algn="l"/>
                          <a:tab pos="457200" algn="l"/>
                        </a:tabLst>
                      </a:pPr>
                      <a:r>
                        <a:rPr lang="en-US" sz="2000">
                          <a:latin typeface="Times New Roman"/>
                          <a:ea typeface="Times New Roman"/>
                        </a:rPr>
                        <a:t>Low Hazard Potential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indent="0" algn="ctr">
                        <a:spcBef>
                          <a:spcPts val="0"/>
                        </a:spcBef>
                        <a:spcAft>
                          <a:spcPts val="0"/>
                        </a:spcAft>
                        <a:tabLst>
                          <a:tab pos="1714500" algn="l"/>
                          <a:tab pos="457200" algn="l"/>
                        </a:tabLst>
                      </a:pPr>
                      <a:r>
                        <a:rPr lang="en-US" sz="2000" dirty="0">
                          <a:latin typeface="Times New Roman"/>
                          <a:ea typeface="Times New Roman"/>
                        </a:rPr>
                        <a:t>At </a:t>
                      </a:r>
                      <a:r>
                        <a:rPr lang="en-US" sz="2000" dirty="0" smtClean="0">
                          <a:latin typeface="Times New Roman"/>
                          <a:ea typeface="Times New Roman"/>
                        </a:rPr>
                        <a:t>Dam</a:t>
                      </a:r>
                      <a:r>
                        <a:rPr lang="en-US" sz="2000" baseline="0" dirty="0" smtClean="0">
                          <a:latin typeface="Times New Roman"/>
                          <a:ea typeface="Times New Roman"/>
                        </a:rPr>
                        <a:t> Safety Officer’s</a:t>
                      </a:r>
                      <a:r>
                        <a:rPr lang="en-US" sz="2000" dirty="0" smtClean="0">
                          <a:latin typeface="Times New Roman"/>
                          <a:ea typeface="Times New Roman"/>
                        </a:rPr>
                        <a:t> </a:t>
                      </a:r>
                      <a:r>
                        <a:rPr lang="en-US" sz="2000" dirty="0">
                          <a:latin typeface="Times New Roman"/>
                          <a:ea typeface="Times New Roman"/>
                        </a:rPr>
                        <a:t>discretion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6119" name="Rectangle 5"/>
          <p:cNvSpPr>
            <a:spLocks noChangeArrowheads="1"/>
          </p:cNvSpPr>
          <p:nvPr/>
        </p:nvSpPr>
        <p:spPr bwMode="auto">
          <a:xfrm>
            <a:off x="152400" y="5410200"/>
            <a:ext cx="7543800" cy="646113"/>
          </a:xfrm>
          <a:prstGeom prst="rect">
            <a:avLst/>
          </a:prstGeom>
          <a:noFill/>
          <a:ln w="9525">
            <a:noFill/>
            <a:miter lim="800000"/>
            <a:headEnd/>
            <a:tailEnd/>
          </a:ln>
        </p:spPr>
        <p:txBody>
          <a:bodyPr>
            <a:spAutoFit/>
          </a:bodyPr>
          <a:lstStyle/>
          <a:p>
            <a:r>
              <a:rPr lang="en-US" dirty="0"/>
              <a:t>*Orientation Seminars shall be held for all new dams and whenever new information is developed.</a:t>
            </a:r>
          </a:p>
        </p:txBody>
      </p:sp>
      <p:cxnSp>
        <p:nvCxnSpPr>
          <p:cNvPr id="11" name="Straight Connector 10"/>
          <p:cNvCxnSpPr/>
          <p:nvPr/>
        </p:nvCxnSpPr>
        <p:spPr>
          <a:xfrm>
            <a:off x="152400" y="41910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Messages with Expected Actions</a:t>
            </a:r>
            <a:endParaRPr lang="en-US" dirty="0"/>
          </a:p>
        </p:txBody>
      </p:sp>
      <p:sp>
        <p:nvSpPr>
          <p:cNvPr id="3" name="Content Placeholder 2"/>
          <p:cNvSpPr>
            <a:spLocks noGrp="1"/>
          </p:cNvSpPr>
          <p:nvPr>
            <p:ph idx="1"/>
          </p:nvPr>
        </p:nvSpPr>
        <p:spPr/>
        <p:txBody>
          <a:bodyPr/>
          <a:lstStyle/>
          <a:p>
            <a:r>
              <a:rPr lang="en-US" dirty="0" smtClean="0"/>
              <a:t>Message #</a:t>
            </a:r>
            <a:r>
              <a:rPr lang="en-US" u="sng" dirty="0" smtClean="0"/>
              <a:t>__35__</a:t>
            </a:r>
            <a:r>
              <a:rPr lang="en-US" dirty="0" smtClean="0"/>
              <a:t> Time 7:30 pm</a:t>
            </a:r>
          </a:p>
          <a:p>
            <a:r>
              <a:rPr lang="en-US" dirty="0" smtClean="0"/>
              <a:t>To: Police Department</a:t>
            </a:r>
          </a:p>
          <a:p>
            <a:r>
              <a:rPr lang="en-US" dirty="0" smtClean="0"/>
              <a:t>From: Call from Public</a:t>
            </a:r>
          </a:p>
          <a:p>
            <a:r>
              <a:rPr lang="en-US" dirty="0" smtClean="0"/>
              <a:t> Dam is failing and they need to evacuate people downstream.</a:t>
            </a:r>
          </a:p>
          <a:p>
            <a:r>
              <a:rPr lang="en-US" dirty="0" smtClean="0"/>
              <a:t>Anticipate:  Make contact with dam owner if not already in contact.</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Messages with Expected Actions</a:t>
            </a:r>
            <a:endParaRPr lang="en-US" dirty="0"/>
          </a:p>
        </p:txBody>
      </p:sp>
      <p:sp>
        <p:nvSpPr>
          <p:cNvPr id="3" name="Content Placeholder 2"/>
          <p:cNvSpPr>
            <a:spLocks noGrp="1"/>
          </p:cNvSpPr>
          <p:nvPr>
            <p:ph idx="1"/>
          </p:nvPr>
        </p:nvSpPr>
        <p:spPr>
          <a:xfrm>
            <a:off x="533400" y="1524000"/>
            <a:ext cx="8229600" cy="3886200"/>
          </a:xfrm>
        </p:spPr>
        <p:txBody>
          <a:bodyPr/>
          <a:lstStyle/>
          <a:p>
            <a:r>
              <a:rPr lang="en-US" dirty="0" smtClean="0"/>
              <a:t>Message #</a:t>
            </a:r>
            <a:r>
              <a:rPr lang="en-US" u="sng" dirty="0" smtClean="0"/>
              <a:t>__50_</a:t>
            </a:r>
            <a:r>
              <a:rPr lang="en-US" dirty="0" smtClean="0"/>
              <a:t> 	Time 9:15 pm</a:t>
            </a:r>
          </a:p>
          <a:p>
            <a:r>
              <a:rPr lang="en-US" dirty="0" smtClean="0"/>
              <a:t>To: Dam Office </a:t>
            </a:r>
          </a:p>
          <a:p>
            <a:r>
              <a:rPr lang="en-US" dirty="0" smtClean="0"/>
              <a:t>From: Call from boater on the lake.</a:t>
            </a:r>
          </a:p>
          <a:p>
            <a:r>
              <a:rPr lang="en-US" dirty="0" smtClean="0"/>
              <a:t>There is a whirlpool in the lake by the dam and there is a family in a boat that couldn’t get their motor started  that is being pulled toward the whirlpool.</a:t>
            </a:r>
          </a:p>
          <a:p>
            <a:r>
              <a:rPr lang="en-US" dirty="0" smtClean="0"/>
              <a:t>Anticipate:  Prioritize response.  Confirm evacuation.  Notify rescue personnel. </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Messages with Expected Actions</a:t>
            </a:r>
            <a:endParaRPr lang="en-US" dirty="0"/>
          </a:p>
        </p:txBody>
      </p:sp>
      <p:sp>
        <p:nvSpPr>
          <p:cNvPr id="3" name="Content Placeholder 2"/>
          <p:cNvSpPr>
            <a:spLocks noGrp="1"/>
          </p:cNvSpPr>
          <p:nvPr>
            <p:ph idx="1"/>
          </p:nvPr>
        </p:nvSpPr>
        <p:spPr/>
        <p:txBody>
          <a:bodyPr/>
          <a:lstStyle/>
          <a:p>
            <a:r>
              <a:rPr lang="en-US" dirty="0" smtClean="0"/>
              <a:t>Message #</a:t>
            </a:r>
            <a:r>
              <a:rPr lang="en-US" u="sng" dirty="0" smtClean="0"/>
              <a:t>__120__</a:t>
            </a:r>
            <a:r>
              <a:rPr lang="en-US" dirty="0" smtClean="0"/>
              <a:t> 	Time 12:10 am</a:t>
            </a:r>
          </a:p>
          <a:p>
            <a:r>
              <a:rPr lang="en-US" dirty="0" smtClean="0"/>
              <a:t>To: All participants</a:t>
            </a:r>
          </a:p>
          <a:p>
            <a:r>
              <a:rPr lang="en-US" dirty="0" smtClean="0"/>
              <a:t>From: Controllers</a:t>
            </a:r>
          </a:p>
          <a:p>
            <a:r>
              <a:rPr lang="en-US" dirty="0" smtClean="0"/>
              <a:t>Cell phones have stopped working.  The system must be overwhelmed.</a:t>
            </a:r>
          </a:p>
          <a:p>
            <a:r>
              <a:rPr lang="en-US" dirty="0" smtClean="0"/>
              <a:t>Anticipate:  Confirm available communication and divert to other communications.</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Messages with Expected Actions</a:t>
            </a:r>
            <a:endParaRPr lang="en-US" dirty="0"/>
          </a:p>
        </p:txBody>
      </p:sp>
      <p:sp>
        <p:nvSpPr>
          <p:cNvPr id="3" name="Content Placeholder 2"/>
          <p:cNvSpPr>
            <a:spLocks noGrp="1"/>
          </p:cNvSpPr>
          <p:nvPr>
            <p:ph idx="1"/>
          </p:nvPr>
        </p:nvSpPr>
        <p:spPr>
          <a:xfrm>
            <a:off x="457200" y="1524000"/>
            <a:ext cx="8229600" cy="3886200"/>
          </a:xfrm>
        </p:spPr>
        <p:txBody>
          <a:bodyPr/>
          <a:lstStyle/>
          <a:p>
            <a:r>
              <a:rPr lang="en-US" dirty="0" smtClean="0"/>
              <a:t>Message #</a:t>
            </a:r>
            <a:r>
              <a:rPr lang="en-US" u="sng" dirty="0" smtClean="0"/>
              <a:t>__130__</a:t>
            </a:r>
            <a:r>
              <a:rPr lang="en-US" dirty="0" smtClean="0"/>
              <a:t> 	Time 12:45 am</a:t>
            </a:r>
          </a:p>
          <a:p>
            <a:r>
              <a:rPr lang="en-US" dirty="0" smtClean="0"/>
              <a:t>To: All participants</a:t>
            </a:r>
          </a:p>
          <a:p>
            <a:r>
              <a:rPr lang="en-US" dirty="0" smtClean="0"/>
              <a:t>From: Controllers</a:t>
            </a:r>
          </a:p>
          <a:p>
            <a:r>
              <a:rPr lang="en-US" dirty="0" smtClean="0"/>
              <a:t>Land line telephones are not working.  The main phone line to the area comes in across the crest of the dam.</a:t>
            </a:r>
          </a:p>
          <a:p>
            <a:r>
              <a:rPr lang="en-US" dirty="0" smtClean="0"/>
              <a:t>Anticipate:  Confirm available communication and divert to other communications.</a:t>
            </a:r>
          </a:p>
          <a:p>
            <a:pPr>
              <a:buNone/>
            </a:pPr>
            <a:endParaRPr lang="en-US" dirty="0" smtClean="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Messages with Expected Actions</a:t>
            </a:r>
            <a:endParaRPr lang="en-US" dirty="0"/>
          </a:p>
        </p:txBody>
      </p:sp>
      <p:sp>
        <p:nvSpPr>
          <p:cNvPr id="3" name="Content Placeholder 2"/>
          <p:cNvSpPr>
            <a:spLocks noGrp="1"/>
          </p:cNvSpPr>
          <p:nvPr>
            <p:ph idx="1"/>
          </p:nvPr>
        </p:nvSpPr>
        <p:spPr>
          <a:xfrm>
            <a:off x="457200" y="1447800"/>
            <a:ext cx="8229600" cy="3886200"/>
          </a:xfrm>
        </p:spPr>
        <p:txBody>
          <a:bodyPr/>
          <a:lstStyle/>
          <a:p>
            <a:r>
              <a:rPr lang="en-US" dirty="0" smtClean="0"/>
              <a:t>Message #</a:t>
            </a:r>
            <a:r>
              <a:rPr lang="en-US" u="sng" dirty="0" smtClean="0"/>
              <a:t>__145__</a:t>
            </a:r>
            <a:r>
              <a:rPr lang="en-US" dirty="0" smtClean="0"/>
              <a:t> 	Time 1:20 am</a:t>
            </a:r>
          </a:p>
          <a:p>
            <a:r>
              <a:rPr lang="en-US" dirty="0" smtClean="0"/>
              <a:t>To: Fire Department by radio</a:t>
            </a:r>
          </a:p>
          <a:p>
            <a:r>
              <a:rPr lang="en-US" dirty="0" smtClean="0"/>
              <a:t>From: Engine 37 crew</a:t>
            </a:r>
          </a:p>
          <a:p>
            <a:r>
              <a:rPr lang="en-US" dirty="0" smtClean="0"/>
              <a:t>Water continues to rise.  River approaching flood stage.  Debris is piling up at bridges. Many residents refuse to leave.</a:t>
            </a:r>
          </a:p>
          <a:p>
            <a:r>
              <a:rPr lang="en-US" dirty="0" smtClean="0"/>
              <a:t>Anticipate:  Adjust evacuation notification and reevaluate inundation mapping.</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on Messages</a:t>
            </a:r>
            <a:endParaRPr lang="en-US" dirty="0"/>
          </a:p>
        </p:txBody>
      </p:sp>
      <p:sp>
        <p:nvSpPr>
          <p:cNvPr id="3" name="Content Placeholder 2"/>
          <p:cNvSpPr>
            <a:spLocks noGrp="1"/>
          </p:cNvSpPr>
          <p:nvPr>
            <p:ph idx="1"/>
          </p:nvPr>
        </p:nvSpPr>
        <p:spPr>
          <a:xfrm>
            <a:off x="457200" y="1371600"/>
            <a:ext cx="8229600" cy="3886200"/>
          </a:xfrm>
        </p:spPr>
        <p:txBody>
          <a:bodyPr/>
          <a:lstStyle/>
          <a:p>
            <a:r>
              <a:rPr lang="en-US" dirty="0" smtClean="0"/>
              <a:t>Always stress/eliminate communication paths.</a:t>
            </a:r>
          </a:p>
          <a:p>
            <a:r>
              <a:rPr lang="en-US" dirty="0" smtClean="0"/>
              <a:t>No one ever has the whole story.</a:t>
            </a:r>
          </a:p>
          <a:p>
            <a:r>
              <a:rPr lang="en-US" dirty="0" smtClean="0"/>
              <a:t>Same message can go to more than one player.</a:t>
            </a:r>
          </a:p>
          <a:p>
            <a:r>
              <a:rPr lang="en-US" dirty="0" smtClean="0"/>
              <a:t>Can have very high rate of messages.</a:t>
            </a:r>
          </a:p>
          <a:p>
            <a:r>
              <a:rPr lang="en-US" dirty="0" smtClean="0"/>
              <a:t>Can have false information/rumors.</a:t>
            </a:r>
          </a:p>
          <a:p>
            <a:r>
              <a:rPr lang="en-US" dirty="0" smtClean="0"/>
              <a:t>Different pathways for incoming messages.</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Line 2"/>
          <p:cNvSpPr>
            <a:spLocks noChangeShapeType="1"/>
          </p:cNvSpPr>
          <p:nvPr/>
        </p:nvSpPr>
        <p:spPr bwMode="auto">
          <a:xfrm>
            <a:off x="5661025" y="1646238"/>
            <a:ext cx="725488" cy="469900"/>
          </a:xfrm>
          <a:prstGeom prst="line">
            <a:avLst/>
          </a:prstGeom>
          <a:noFill/>
          <a:ln w="57150">
            <a:solidFill>
              <a:srgbClr val="4C6454"/>
            </a:solidFill>
            <a:round/>
            <a:headEnd/>
            <a:tailEnd type="arrow" w="med" len="med"/>
          </a:ln>
          <a:effectLst>
            <a:outerShdw dist="35921" dir="2700000" algn="ctr" rotWithShape="0">
              <a:schemeClr val="tx1"/>
            </a:outerShdw>
          </a:effectLst>
        </p:spPr>
        <p:txBody>
          <a:bodyPr anchor="ctr">
            <a:spAutoFit/>
          </a:bodyPr>
          <a:lstStyle/>
          <a:p>
            <a:pPr>
              <a:defRPr/>
            </a:pPr>
            <a:endParaRPr lang="en-US"/>
          </a:p>
        </p:txBody>
      </p:sp>
      <p:sp>
        <p:nvSpPr>
          <p:cNvPr id="114691" name="Line 3"/>
          <p:cNvSpPr>
            <a:spLocks noChangeShapeType="1"/>
          </p:cNvSpPr>
          <p:nvPr/>
        </p:nvSpPr>
        <p:spPr bwMode="auto">
          <a:xfrm flipH="1">
            <a:off x="2833688" y="1719263"/>
            <a:ext cx="668337" cy="409575"/>
          </a:xfrm>
          <a:prstGeom prst="line">
            <a:avLst/>
          </a:prstGeom>
          <a:noFill/>
          <a:ln w="57150">
            <a:solidFill>
              <a:srgbClr val="4C6454"/>
            </a:solidFill>
            <a:round/>
            <a:headEnd/>
            <a:tailEnd type="arrow" w="med" len="med"/>
          </a:ln>
          <a:effectLst>
            <a:outerShdw dist="35921" dir="2700000" algn="ctr" rotWithShape="0">
              <a:schemeClr val="tx1"/>
            </a:outerShdw>
          </a:effectLst>
        </p:spPr>
        <p:txBody>
          <a:bodyPr anchor="ctr">
            <a:spAutoFit/>
          </a:bodyPr>
          <a:lstStyle/>
          <a:p>
            <a:pPr>
              <a:defRPr/>
            </a:pPr>
            <a:endParaRPr lang="en-US"/>
          </a:p>
        </p:txBody>
      </p:sp>
      <p:sp>
        <p:nvSpPr>
          <p:cNvPr id="61444" name="Line 4"/>
          <p:cNvSpPr>
            <a:spLocks noChangeShapeType="1"/>
          </p:cNvSpPr>
          <p:nvPr/>
        </p:nvSpPr>
        <p:spPr bwMode="auto">
          <a:xfrm>
            <a:off x="457200" y="1066800"/>
            <a:ext cx="8496300" cy="0"/>
          </a:xfrm>
          <a:prstGeom prst="line">
            <a:avLst/>
          </a:prstGeom>
          <a:noFill/>
          <a:ln w="38100" cmpd="dbl">
            <a:solidFill>
              <a:srgbClr val="4C6454"/>
            </a:solidFill>
            <a:round/>
            <a:headEnd/>
            <a:tailEnd/>
          </a:ln>
        </p:spPr>
        <p:txBody>
          <a:bodyPr wrap="none" anchor="ctr"/>
          <a:lstStyle/>
          <a:p>
            <a:endParaRPr lang="en-US"/>
          </a:p>
        </p:txBody>
      </p:sp>
      <p:sp>
        <p:nvSpPr>
          <p:cNvPr id="114693" name="Rectangle 5"/>
          <p:cNvSpPr>
            <a:spLocks noChangeArrowheads="1"/>
          </p:cNvSpPr>
          <p:nvPr/>
        </p:nvSpPr>
        <p:spPr bwMode="auto">
          <a:xfrm>
            <a:off x="3324225" y="2438400"/>
            <a:ext cx="2495550" cy="1739900"/>
          </a:xfrm>
          <a:prstGeom prst="rect">
            <a:avLst/>
          </a:prstGeom>
          <a:noFill/>
          <a:ln w="12700">
            <a:noFill/>
            <a:miter lim="800000"/>
            <a:headEnd/>
            <a:tailEnd/>
          </a:ln>
          <a:effectLst>
            <a:outerShdw dist="35921" dir="2700000" algn="ctr" rotWithShape="0">
              <a:schemeClr val="bg2"/>
            </a:outerShdw>
          </a:effectLst>
        </p:spPr>
        <p:txBody>
          <a:bodyPr wrap="none">
            <a:spAutoFit/>
          </a:bodyPr>
          <a:lstStyle/>
          <a:p>
            <a:pPr algn="ctr" eaLnBrk="0" hangingPunct="0">
              <a:defRPr/>
            </a:pPr>
            <a:r>
              <a:rPr lang="en-US" sz="3600" b="1">
                <a:solidFill>
                  <a:srgbClr val="4C6454"/>
                </a:solidFill>
                <a:effectLst>
                  <a:outerShdw blurRad="38100" dist="38100" dir="2700000" algn="tl">
                    <a:srgbClr val="C0C0C0"/>
                  </a:outerShdw>
                </a:effectLst>
              </a:rPr>
              <a:t>CONDUCT</a:t>
            </a:r>
          </a:p>
          <a:p>
            <a:pPr algn="ctr" eaLnBrk="0" hangingPunct="0">
              <a:defRPr/>
            </a:pPr>
            <a:r>
              <a:rPr lang="en-US" sz="3600" b="1">
                <a:solidFill>
                  <a:srgbClr val="4C6454"/>
                </a:solidFill>
                <a:effectLst>
                  <a:outerShdw blurRad="38100" dist="38100" dir="2700000" algn="tl">
                    <a:srgbClr val="C0C0C0"/>
                  </a:outerShdw>
                </a:effectLst>
              </a:rPr>
              <a:t>the</a:t>
            </a:r>
          </a:p>
          <a:p>
            <a:pPr algn="ctr" eaLnBrk="0" hangingPunct="0">
              <a:defRPr/>
            </a:pPr>
            <a:r>
              <a:rPr lang="en-US" sz="3600" b="1">
                <a:solidFill>
                  <a:srgbClr val="4C6454"/>
                </a:solidFill>
                <a:effectLst>
                  <a:outerShdw blurRad="38100" dist="38100" dir="2700000" algn="tl">
                    <a:srgbClr val="C0C0C0"/>
                  </a:outerShdw>
                </a:effectLst>
              </a:rPr>
              <a:t>EXERCISE</a:t>
            </a:r>
          </a:p>
        </p:txBody>
      </p:sp>
      <p:sp>
        <p:nvSpPr>
          <p:cNvPr id="114694" name="Oval 6" descr="White marble"/>
          <p:cNvSpPr>
            <a:spLocks noChangeArrowheads="1"/>
          </p:cNvSpPr>
          <p:nvPr/>
        </p:nvSpPr>
        <p:spPr bwMode="auto">
          <a:xfrm>
            <a:off x="2927350" y="1143000"/>
            <a:ext cx="3289300" cy="647700"/>
          </a:xfrm>
          <a:prstGeom prst="ellipse">
            <a:avLst/>
          </a:prstGeom>
          <a:blipFill dpi="0" rotWithShape="0">
            <a:blip r:embed="rId2" cstate="print"/>
            <a:srcRect/>
            <a:tile tx="0" ty="0" sx="100000" sy="100000" flip="none" algn="tl"/>
          </a:blipFill>
          <a:ln w="38100">
            <a:solidFill>
              <a:srgbClr val="4C6454"/>
            </a:solidFill>
            <a:round/>
            <a:headEnd/>
            <a:tailEnd/>
          </a:ln>
          <a:effectLst>
            <a:outerShdw dist="35921" dir="2700000" algn="ctr" rotWithShape="0">
              <a:schemeClr val="tx1"/>
            </a:outerShdw>
          </a:effectLst>
        </p:spPr>
        <p:txBody>
          <a:bodyPr wrap="none" anchor="ctr">
            <a:spAutoFit/>
          </a:bodyPr>
          <a:lstStyle/>
          <a:p>
            <a:pPr algn="ctr" eaLnBrk="0" hangingPunct="0">
              <a:defRPr/>
            </a:pPr>
            <a:r>
              <a:rPr lang="en-US" sz="2400" b="1">
                <a:latin typeface="Times New Roman" pitchFamily="18" charset="0"/>
              </a:rPr>
              <a:t>CONTROLLER</a:t>
            </a:r>
            <a:endParaRPr lang="en-US" sz="2000" b="1">
              <a:solidFill>
                <a:srgbClr val="FAFD00"/>
              </a:solidFill>
              <a:effectLst>
                <a:outerShdw blurRad="38100" dist="38100" dir="2700000" algn="tl">
                  <a:srgbClr val="C0C0C0"/>
                </a:outerShdw>
              </a:effectLst>
              <a:latin typeface="Times New Roman" pitchFamily="18" charset="0"/>
            </a:endParaRPr>
          </a:p>
        </p:txBody>
      </p:sp>
      <p:sp>
        <p:nvSpPr>
          <p:cNvPr id="114695" name="Oval 7" descr="White marble"/>
          <p:cNvSpPr>
            <a:spLocks noChangeArrowheads="1"/>
          </p:cNvSpPr>
          <p:nvPr/>
        </p:nvSpPr>
        <p:spPr bwMode="auto">
          <a:xfrm>
            <a:off x="690563" y="2076450"/>
            <a:ext cx="2514600" cy="561975"/>
          </a:xfrm>
          <a:prstGeom prst="ellipse">
            <a:avLst/>
          </a:prstGeom>
          <a:blipFill dpi="0" rotWithShape="0">
            <a:blip r:embed="rId2" cstate="print"/>
            <a:srcRect/>
            <a:tile tx="0" ty="0" sx="100000" sy="100000" flip="none" algn="tl"/>
          </a:blipFill>
          <a:ln w="38100">
            <a:solidFill>
              <a:srgbClr val="4C6454"/>
            </a:solidFill>
            <a:round/>
            <a:headEnd/>
            <a:tailEnd/>
          </a:ln>
          <a:effectLst>
            <a:outerShdw dist="35921" dir="2700000" algn="ctr" rotWithShape="0">
              <a:schemeClr val="tx1"/>
            </a:outerShdw>
          </a:effectLst>
        </p:spPr>
        <p:txBody>
          <a:bodyPr anchor="ctr">
            <a:spAutoFit/>
          </a:bodyPr>
          <a:lstStyle/>
          <a:p>
            <a:pPr algn="ctr" eaLnBrk="0" hangingPunct="0">
              <a:defRPr/>
            </a:pPr>
            <a:endParaRPr lang="en-US" sz="2000" b="1">
              <a:solidFill>
                <a:srgbClr val="FAFD00"/>
              </a:solidFill>
              <a:effectLst>
                <a:outerShdw blurRad="38100" dist="38100" dir="2700000" algn="tl">
                  <a:srgbClr val="C0C0C0"/>
                </a:outerShdw>
              </a:effectLst>
              <a:latin typeface="Times New Roman" pitchFamily="18" charset="0"/>
            </a:endParaRPr>
          </a:p>
        </p:txBody>
      </p:sp>
      <p:sp>
        <p:nvSpPr>
          <p:cNvPr id="114696" name="Oval 8"/>
          <p:cNvSpPr>
            <a:spLocks noChangeArrowheads="1"/>
          </p:cNvSpPr>
          <p:nvPr/>
        </p:nvSpPr>
        <p:spPr bwMode="auto">
          <a:xfrm>
            <a:off x="609600" y="4972050"/>
            <a:ext cx="2819400" cy="533400"/>
          </a:xfrm>
          <a:prstGeom prst="ellipse">
            <a:avLst/>
          </a:prstGeom>
          <a:gradFill rotWithShape="0">
            <a:gsLst>
              <a:gs pos="0">
                <a:srgbClr val="FFFFFF"/>
              </a:gs>
              <a:gs pos="7001">
                <a:srgbClr val="E6E6E6"/>
              </a:gs>
              <a:gs pos="32001">
                <a:srgbClr val="7D8496"/>
              </a:gs>
              <a:gs pos="47000">
                <a:srgbClr val="E6E6E6"/>
              </a:gs>
              <a:gs pos="85001">
                <a:srgbClr val="7D8496"/>
              </a:gs>
              <a:gs pos="100000">
                <a:srgbClr val="E6E6E6"/>
              </a:gs>
            </a:gsLst>
            <a:lin ang="0" scaled="1"/>
          </a:gradFill>
          <a:ln w="38100">
            <a:solidFill>
              <a:srgbClr val="4C6454"/>
            </a:solidFill>
            <a:round/>
            <a:headEnd/>
            <a:tailEnd/>
          </a:ln>
          <a:effectLst>
            <a:outerShdw dist="35921" dir="2700000" algn="ctr" rotWithShape="0">
              <a:schemeClr val="tx1"/>
            </a:outerShdw>
          </a:effectLst>
        </p:spPr>
        <p:txBody>
          <a:bodyPr wrap="none" anchor="ctr">
            <a:spAutoFit/>
          </a:bodyPr>
          <a:lstStyle/>
          <a:p>
            <a:pPr>
              <a:defRPr/>
            </a:pPr>
            <a:endParaRPr lang="en-US"/>
          </a:p>
        </p:txBody>
      </p:sp>
      <p:sp>
        <p:nvSpPr>
          <p:cNvPr id="114697" name="Oval 9"/>
          <p:cNvSpPr>
            <a:spLocks noChangeArrowheads="1"/>
          </p:cNvSpPr>
          <p:nvPr/>
        </p:nvSpPr>
        <p:spPr bwMode="auto">
          <a:xfrm>
            <a:off x="5829300" y="4972050"/>
            <a:ext cx="2819400" cy="533400"/>
          </a:xfrm>
          <a:prstGeom prst="ellipse">
            <a:avLst/>
          </a:prstGeom>
          <a:gradFill rotWithShape="0">
            <a:gsLst>
              <a:gs pos="0">
                <a:srgbClr val="FFFFFF"/>
              </a:gs>
              <a:gs pos="7001">
                <a:srgbClr val="E6E6E6"/>
              </a:gs>
              <a:gs pos="32001">
                <a:srgbClr val="7D8496"/>
              </a:gs>
              <a:gs pos="47000">
                <a:srgbClr val="E6E6E6"/>
              </a:gs>
              <a:gs pos="85001">
                <a:srgbClr val="7D8496"/>
              </a:gs>
              <a:gs pos="100000">
                <a:srgbClr val="E6E6E6"/>
              </a:gs>
            </a:gsLst>
            <a:lin ang="0" scaled="1"/>
          </a:gradFill>
          <a:ln w="38100">
            <a:solidFill>
              <a:srgbClr val="4C6454"/>
            </a:solidFill>
            <a:round/>
            <a:headEnd/>
            <a:tailEnd/>
          </a:ln>
          <a:effectLst>
            <a:outerShdw dist="35921" dir="2700000" algn="ctr" rotWithShape="0">
              <a:schemeClr val="tx1"/>
            </a:outerShdw>
          </a:effectLst>
        </p:spPr>
        <p:txBody>
          <a:bodyPr wrap="none" anchor="ctr">
            <a:spAutoFit/>
          </a:bodyPr>
          <a:lstStyle/>
          <a:p>
            <a:pPr>
              <a:defRPr/>
            </a:pPr>
            <a:endParaRPr lang="en-US"/>
          </a:p>
        </p:txBody>
      </p:sp>
      <p:sp>
        <p:nvSpPr>
          <p:cNvPr id="114698" name="Oval 10"/>
          <p:cNvSpPr>
            <a:spLocks noChangeArrowheads="1"/>
          </p:cNvSpPr>
          <p:nvPr/>
        </p:nvSpPr>
        <p:spPr bwMode="auto">
          <a:xfrm>
            <a:off x="2743200" y="5486400"/>
            <a:ext cx="3657600" cy="762000"/>
          </a:xfrm>
          <a:prstGeom prst="ellipse">
            <a:avLst/>
          </a:prstGeom>
          <a:gradFill rotWithShape="0">
            <a:gsLst>
              <a:gs pos="0">
                <a:srgbClr val="FFFFFF"/>
              </a:gs>
              <a:gs pos="7001">
                <a:srgbClr val="E6E6E6"/>
              </a:gs>
              <a:gs pos="32001">
                <a:srgbClr val="7D8496"/>
              </a:gs>
              <a:gs pos="47000">
                <a:srgbClr val="E6E6E6"/>
              </a:gs>
              <a:gs pos="85001">
                <a:srgbClr val="7D8496"/>
              </a:gs>
              <a:gs pos="100000">
                <a:srgbClr val="E6E6E6"/>
              </a:gs>
            </a:gsLst>
            <a:lin ang="0" scaled="1"/>
          </a:gradFill>
          <a:ln w="38100">
            <a:solidFill>
              <a:srgbClr val="4C6454"/>
            </a:solidFill>
            <a:round/>
            <a:headEnd/>
            <a:tailEnd/>
          </a:ln>
          <a:effectLst>
            <a:outerShdw dist="35921" dir="2700000" algn="ctr" rotWithShape="0">
              <a:schemeClr val="tx1"/>
            </a:outerShdw>
          </a:effectLst>
        </p:spPr>
        <p:txBody>
          <a:bodyPr wrap="none" anchor="ctr">
            <a:spAutoFit/>
          </a:bodyPr>
          <a:lstStyle/>
          <a:p>
            <a:pPr>
              <a:defRPr/>
            </a:pPr>
            <a:endParaRPr lang="en-US"/>
          </a:p>
        </p:txBody>
      </p:sp>
      <p:sp>
        <p:nvSpPr>
          <p:cNvPr id="114699" name="Rectangle 11" descr="White marble"/>
          <p:cNvSpPr>
            <a:spLocks noChangeArrowheads="1"/>
          </p:cNvSpPr>
          <p:nvPr/>
        </p:nvSpPr>
        <p:spPr bwMode="auto">
          <a:xfrm>
            <a:off x="766763" y="3152775"/>
            <a:ext cx="2362200" cy="1600200"/>
          </a:xfrm>
          <a:prstGeom prst="rect">
            <a:avLst/>
          </a:prstGeom>
          <a:blipFill dpi="0" rotWithShape="0">
            <a:blip r:embed="rId2" cstate="print"/>
            <a:srcRect/>
            <a:tile tx="0" ty="0" sx="100000" sy="100000" flip="none" algn="tl"/>
          </a:blipFill>
          <a:ln w="38100">
            <a:solidFill>
              <a:srgbClr val="4C6454"/>
            </a:solidFill>
            <a:miter lim="800000"/>
            <a:headEnd/>
            <a:tailEnd/>
          </a:ln>
          <a:effectLst>
            <a:outerShdw dist="35921" dir="2700000" algn="ctr" rotWithShape="0">
              <a:schemeClr val="tx1"/>
            </a:outerShdw>
          </a:effectLst>
        </p:spPr>
        <p:txBody>
          <a:bodyPr wrap="none" anchor="ctr">
            <a:spAutoFit/>
          </a:bodyPr>
          <a:lstStyle/>
          <a:p>
            <a:pPr>
              <a:defRPr/>
            </a:pPr>
            <a:endParaRPr lang="en-US"/>
          </a:p>
        </p:txBody>
      </p:sp>
      <p:sp>
        <p:nvSpPr>
          <p:cNvPr id="114700" name="Line 12"/>
          <p:cNvSpPr>
            <a:spLocks noChangeShapeType="1"/>
          </p:cNvSpPr>
          <p:nvPr/>
        </p:nvSpPr>
        <p:spPr bwMode="auto">
          <a:xfrm>
            <a:off x="1947863" y="2647950"/>
            <a:ext cx="0" cy="490538"/>
          </a:xfrm>
          <a:prstGeom prst="line">
            <a:avLst/>
          </a:prstGeom>
          <a:noFill/>
          <a:ln w="57150">
            <a:solidFill>
              <a:srgbClr val="4C6454"/>
            </a:solidFill>
            <a:round/>
            <a:headEnd type="triangle" w="med" len="med"/>
            <a:tailEnd type="triangle" w="med" len="med"/>
          </a:ln>
          <a:effectLst>
            <a:outerShdw dist="35921" dir="2700000" algn="ctr" rotWithShape="0">
              <a:schemeClr val="tx1"/>
            </a:outerShdw>
          </a:effectLst>
        </p:spPr>
        <p:txBody>
          <a:bodyPr anchor="ctr">
            <a:spAutoFit/>
          </a:bodyPr>
          <a:lstStyle/>
          <a:p>
            <a:pPr>
              <a:defRPr/>
            </a:pPr>
            <a:endParaRPr lang="en-US"/>
          </a:p>
        </p:txBody>
      </p:sp>
      <p:sp>
        <p:nvSpPr>
          <p:cNvPr id="61453" name="Text Box 13"/>
          <p:cNvSpPr txBox="1">
            <a:spLocks noChangeArrowheads="1"/>
          </p:cNvSpPr>
          <p:nvPr/>
        </p:nvSpPr>
        <p:spPr bwMode="auto">
          <a:xfrm>
            <a:off x="915988" y="2128838"/>
            <a:ext cx="2065337" cy="457200"/>
          </a:xfrm>
          <a:prstGeom prst="rect">
            <a:avLst/>
          </a:prstGeom>
          <a:noFill/>
          <a:ln w="12700">
            <a:noFill/>
            <a:miter lim="800000"/>
            <a:headEnd/>
            <a:tailEnd/>
          </a:ln>
        </p:spPr>
        <p:txBody>
          <a:bodyPr wrap="none">
            <a:spAutoFit/>
          </a:bodyPr>
          <a:lstStyle/>
          <a:p>
            <a:pPr eaLnBrk="0" hangingPunct="0"/>
            <a:r>
              <a:rPr lang="en-US" sz="2400" b="1">
                <a:latin typeface="Times New Roman" pitchFamily="18" charset="0"/>
              </a:rPr>
              <a:t>SIMULATOR</a:t>
            </a:r>
          </a:p>
        </p:txBody>
      </p:sp>
      <p:sp>
        <p:nvSpPr>
          <p:cNvPr id="61454" name="Text Box 14"/>
          <p:cNvSpPr txBox="1">
            <a:spLocks noChangeArrowheads="1"/>
          </p:cNvSpPr>
          <p:nvPr/>
        </p:nvSpPr>
        <p:spPr bwMode="auto">
          <a:xfrm>
            <a:off x="1144588" y="3724275"/>
            <a:ext cx="1608137" cy="457200"/>
          </a:xfrm>
          <a:prstGeom prst="rect">
            <a:avLst/>
          </a:prstGeom>
          <a:noFill/>
          <a:ln w="12700">
            <a:noFill/>
            <a:miter lim="800000"/>
            <a:headEnd/>
            <a:tailEnd/>
          </a:ln>
        </p:spPr>
        <p:txBody>
          <a:bodyPr wrap="none">
            <a:spAutoFit/>
          </a:bodyPr>
          <a:lstStyle/>
          <a:p>
            <a:pPr eaLnBrk="0" hangingPunct="0"/>
            <a:r>
              <a:rPr lang="en-US" sz="2400" b="1">
                <a:latin typeface="Times New Roman" pitchFamily="18" charset="0"/>
              </a:rPr>
              <a:t>PLAYERS</a:t>
            </a:r>
          </a:p>
        </p:txBody>
      </p:sp>
      <p:sp>
        <p:nvSpPr>
          <p:cNvPr id="61455" name="Text Box 15"/>
          <p:cNvSpPr txBox="1">
            <a:spLocks noChangeArrowheads="1"/>
          </p:cNvSpPr>
          <p:nvPr/>
        </p:nvSpPr>
        <p:spPr bwMode="auto">
          <a:xfrm>
            <a:off x="881063" y="5010150"/>
            <a:ext cx="2133600" cy="457200"/>
          </a:xfrm>
          <a:prstGeom prst="rect">
            <a:avLst/>
          </a:prstGeom>
          <a:noFill/>
          <a:ln w="12700">
            <a:noFill/>
            <a:miter lim="800000"/>
            <a:headEnd/>
            <a:tailEnd/>
          </a:ln>
        </p:spPr>
        <p:txBody>
          <a:bodyPr wrap="none">
            <a:spAutoFit/>
          </a:bodyPr>
          <a:lstStyle/>
          <a:p>
            <a:pPr eaLnBrk="0" hangingPunct="0"/>
            <a:r>
              <a:rPr lang="en-US" sz="2400" b="1">
                <a:latin typeface="Times New Roman" pitchFamily="18" charset="0"/>
              </a:rPr>
              <a:t>EVALUATOR</a:t>
            </a:r>
          </a:p>
        </p:txBody>
      </p:sp>
      <p:sp>
        <p:nvSpPr>
          <p:cNvPr id="61456" name="Text Box 16"/>
          <p:cNvSpPr txBox="1">
            <a:spLocks noChangeArrowheads="1"/>
          </p:cNvSpPr>
          <p:nvPr/>
        </p:nvSpPr>
        <p:spPr bwMode="auto">
          <a:xfrm>
            <a:off x="6172200" y="5010150"/>
            <a:ext cx="2133600" cy="457200"/>
          </a:xfrm>
          <a:prstGeom prst="rect">
            <a:avLst/>
          </a:prstGeom>
          <a:noFill/>
          <a:ln w="12700">
            <a:noFill/>
            <a:miter lim="800000"/>
            <a:headEnd/>
            <a:tailEnd/>
          </a:ln>
        </p:spPr>
        <p:txBody>
          <a:bodyPr wrap="none">
            <a:spAutoFit/>
          </a:bodyPr>
          <a:lstStyle/>
          <a:p>
            <a:pPr eaLnBrk="0" hangingPunct="0"/>
            <a:r>
              <a:rPr lang="en-US" sz="2400" b="1">
                <a:latin typeface="Times New Roman" pitchFamily="18" charset="0"/>
              </a:rPr>
              <a:t>EVALUATOR</a:t>
            </a:r>
          </a:p>
        </p:txBody>
      </p:sp>
      <p:sp>
        <p:nvSpPr>
          <p:cNvPr id="61457" name="Text Box 17"/>
          <p:cNvSpPr txBox="1">
            <a:spLocks noChangeArrowheads="1"/>
          </p:cNvSpPr>
          <p:nvPr/>
        </p:nvSpPr>
        <p:spPr bwMode="auto">
          <a:xfrm>
            <a:off x="2971800" y="5638800"/>
            <a:ext cx="3208338" cy="457200"/>
          </a:xfrm>
          <a:prstGeom prst="rect">
            <a:avLst/>
          </a:prstGeom>
          <a:noFill/>
          <a:ln w="12700">
            <a:noFill/>
            <a:miter lim="800000"/>
            <a:headEnd/>
            <a:tailEnd/>
          </a:ln>
        </p:spPr>
        <p:txBody>
          <a:bodyPr wrap="none">
            <a:spAutoFit/>
          </a:bodyPr>
          <a:lstStyle/>
          <a:p>
            <a:pPr eaLnBrk="0" hangingPunct="0"/>
            <a:r>
              <a:rPr lang="en-US" sz="2400" b="1" dirty="0">
                <a:latin typeface="Times New Roman" pitchFamily="18" charset="0"/>
              </a:rPr>
              <a:t>OTHER OBSERVERS</a:t>
            </a:r>
          </a:p>
        </p:txBody>
      </p:sp>
      <p:sp>
        <p:nvSpPr>
          <p:cNvPr id="114706" name="Line 18"/>
          <p:cNvSpPr>
            <a:spLocks noChangeShapeType="1"/>
          </p:cNvSpPr>
          <p:nvPr/>
        </p:nvSpPr>
        <p:spPr bwMode="auto">
          <a:xfrm>
            <a:off x="7239000" y="2647950"/>
            <a:ext cx="0" cy="533400"/>
          </a:xfrm>
          <a:prstGeom prst="line">
            <a:avLst/>
          </a:prstGeom>
          <a:noFill/>
          <a:ln w="57150">
            <a:solidFill>
              <a:srgbClr val="4C6454"/>
            </a:solidFill>
            <a:round/>
            <a:headEnd type="triangle" w="med" len="med"/>
            <a:tailEnd type="triangle" w="med" len="med"/>
          </a:ln>
          <a:effectLst>
            <a:outerShdw dist="35921" dir="2700000" algn="ctr" rotWithShape="0">
              <a:schemeClr val="tx1"/>
            </a:outerShdw>
          </a:effectLst>
        </p:spPr>
        <p:txBody>
          <a:bodyPr anchor="ctr">
            <a:spAutoFit/>
          </a:bodyPr>
          <a:lstStyle/>
          <a:p>
            <a:pPr>
              <a:defRPr/>
            </a:pPr>
            <a:endParaRPr lang="en-US"/>
          </a:p>
        </p:txBody>
      </p:sp>
      <p:sp>
        <p:nvSpPr>
          <p:cNvPr id="114707" name="Oval 19" descr="White marble"/>
          <p:cNvSpPr>
            <a:spLocks noChangeArrowheads="1"/>
          </p:cNvSpPr>
          <p:nvPr/>
        </p:nvSpPr>
        <p:spPr bwMode="auto">
          <a:xfrm>
            <a:off x="5981700" y="2076450"/>
            <a:ext cx="2514600" cy="561975"/>
          </a:xfrm>
          <a:prstGeom prst="ellipse">
            <a:avLst/>
          </a:prstGeom>
          <a:blipFill dpi="0" rotWithShape="0">
            <a:blip r:embed="rId2" cstate="print"/>
            <a:srcRect/>
            <a:tile tx="0" ty="0" sx="100000" sy="100000" flip="none" algn="tl"/>
          </a:blipFill>
          <a:ln w="38100">
            <a:solidFill>
              <a:srgbClr val="4C6454"/>
            </a:solidFill>
            <a:round/>
            <a:headEnd/>
            <a:tailEnd/>
          </a:ln>
          <a:effectLst>
            <a:outerShdw dist="35921" dir="2700000" algn="ctr" rotWithShape="0">
              <a:schemeClr val="tx1"/>
            </a:outerShdw>
          </a:effectLst>
        </p:spPr>
        <p:txBody>
          <a:bodyPr anchor="ctr">
            <a:spAutoFit/>
          </a:bodyPr>
          <a:lstStyle/>
          <a:p>
            <a:pPr algn="ctr" eaLnBrk="0" hangingPunct="0">
              <a:defRPr/>
            </a:pPr>
            <a:endParaRPr lang="en-US" sz="2000" b="1">
              <a:solidFill>
                <a:srgbClr val="FAFD00"/>
              </a:solidFill>
              <a:effectLst>
                <a:outerShdw blurRad="38100" dist="38100" dir="2700000" algn="tl">
                  <a:srgbClr val="C0C0C0"/>
                </a:outerShdw>
              </a:effectLst>
              <a:latin typeface="Times New Roman" pitchFamily="18" charset="0"/>
            </a:endParaRPr>
          </a:p>
        </p:txBody>
      </p:sp>
      <p:sp>
        <p:nvSpPr>
          <p:cNvPr id="61460" name="Text Box 20"/>
          <p:cNvSpPr txBox="1">
            <a:spLocks noChangeArrowheads="1"/>
          </p:cNvSpPr>
          <p:nvPr/>
        </p:nvSpPr>
        <p:spPr bwMode="auto">
          <a:xfrm>
            <a:off x="6205538" y="2128838"/>
            <a:ext cx="2065337" cy="457200"/>
          </a:xfrm>
          <a:prstGeom prst="rect">
            <a:avLst/>
          </a:prstGeom>
          <a:noFill/>
          <a:ln w="12700">
            <a:noFill/>
            <a:miter lim="800000"/>
            <a:headEnd/>
            <a:tailEnd/>
          </a:ln>
        </p:spPr>
        <p:txBody>
          <a:bodyPr wrap="none">
            <a:spAutoFit/>
          </a:bodyPr>
          <a:lstStyle/>
          <a:p>
            <a:pPr eaLnBrk="0" hangingPunct="0"/>
            <a:r>
              <a:rPr lang="en-US" sz="2400" b="1">
                <a:latin typeface="Times New Roman" pitchFamily="18" charset="0"/>
              </a:rPr>
              <a:t>SIMULATOR</a:t>
            </a:r>
          </a:p>
        </p:txBody>
      </p:sp>
      <p:sp>
        <p:nvSpPr>
          <p:cNvPr id="114709" name="Rectangle 21" descr="White marble"/>
          <p:cNvSpPr>
            <a:spLocks noChangeArrowheads="1"/>
          </p:cNvSpPr>
          <p:nvPr/>
        </p:nvSpPr>
        <p:spPr bwMode="auto">
          <a:xfrm>
            <a:off x="6057900" y="3152775"/>
            <a:ext cx="2362200" cy="1600200"/>
          </a:xfrm>
          <a:prstGeom prst="rect">
            <a:avLst/>
          </a:prstGeom>
          <a:blipFill dpi="0" rotWithShape="0">
            <a:blip r:embed="rId2" cstate="print"/>
            <a:srcRect/>
            <a:tile tx="0" ty="0" sx="100000" sy="100000" flip="none" algn="tl"/>
          </a:blipFill>
          <a:ln w="38100">
            <a:solidFill>
              <a:srgbClr val="4C6454"/>
            </a:solidFill>
            <a:miter lim="800000"/>
            <a:headEnd/>
            <a:tailEnd/>
          </a:ln>
          <a:effectLst>
            <a:outerShdw dist="35921" dir="2700000" algn="ctr" rotWithShape="0">
              <a:schemeClr val="tx1"/>
            </a:outerShdw>
          </a:effectLst>
        </p:spPr>
        <p:txBody>
          <a:bodyPr wrap="none" anchor="ctr">
            <a:spAutoFit/>
          </a:bodyPr>
          <a:lstStyle/>
          <a:p>
            <a:pPr>
              <a:defRPr/>
            </a:pPr>
            <a:endParaRPr lang="en-US"/>
          </a:p>
        </p:txBody>
      </p:sp>
      <p:sp>
        <p:nvSpPr>
          <p:cNvPr id="61462" name="Text Box 22"/>
          <p:cNvSpPr txBox="1">
            <a:spLocks noChangeArrowheads="1"/>
          </p:cNvSpPr>
          <p:nvPr/>
        </p:nvSpPr>
        <p:spPr bwMode="auto">
          <a:xfrm>
            <a:off x="6435725" y="3724275"/>
            <a:ext cx="1608138" cy="457200"/>
          </a:xfrm>
          <a:prstGeom prst="rect">
            <a:avLst/>
          </a:prstGeom>
          <a:noFill/>
          <a:ln w="12700">
            <a:noFill/>
            <a:miter lim="800000"/>
            <a:headEnd/>
            <a:tailEnd/>
          </a:ln>
        </p:spPr>
        <p:txBody>
          <a:bodyPr wrap="none">
            <a:spAutoFit/>
          </a:bodyPr>
          <a:lstStyle/>
          <a:p>
            <a:pPr eaLnBrk="0" hangingPunct="0"/>
            <a:r>
              <a:rPr lang="en-US" sz="2400" b="1">
                <a:latin typeface="Times New Roman" pitchFamily="18" charset="0"/>
              </a:rPr>
              <a:t>PLAYERS</a:t>
            </a:r>
          </a:p>
        </p:txBody>
      </p:sp>
      <p:sp>
        <p:nvSpPr>
          <p:cNvPr id="23" name="Rectangle 2"/>
          <p:cNvSpPr>
            <a:spLocks noGrp="1" noChangeArrowheads="1"/>
          </p:cNvSpPr>
          <p:nvPr>
            <p:ph type="title"/>
          </p:nvPr>
        </p:nvSpPr>
        <p:spPr>
          <a:xfrm>
            <a:off x="457200" y="0"/>
            <a:ext cx="8229600" cy="1143000"/>
          </a:xfrm>
        </p:spPr>
        <p:txBody>
          <a:bodyPr/>
          <a:lstStyle/>
          <a:p>
            <a:pPr eaLnBrk="1" hangingPunct="1"/>
            <a:r>
              <a:rPr lang="en-US" dirty="0" smtClean="0"/>
              <a:t>Exercise Team</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Line 2"/>
          <p:cNvSpPr>
            <a:spLocks noChangeShapeType="1"/>
          </p:cNvSpPr>
          <p:nvPr/>
        </p:nvSpPr>
        <p:spPr bwMode="auto">
          <a:xfrm>
            <a:off x="5661025" y="1646238"/>
            <a:ext cx="725488" cy="469900"/>
          </a:xfrm>
          <a:prstGeom prst="line">
            <a:avLst/>
          </a:prstGeom>
          <a:noFill/>
          <a:ln w="57150">
            <a:solidFill>
              <a:srgbClr val="4C6454"/>
            </a:solidFill>
            <a:round/>
            <a:headEnd/>
            <a:tailEnd type="arrow" w="med" len="med"/>
          </a:ln>
          <a:effectLst>
            <a:outerShdw dist="35921" dir="2700000" algn="ctr" rotWithShape="0">
              <a:schemeClr val="tx1"/>
            </a:outerShdw>
          </a:effectLst>
        </p:spPr>
        <p:txBody>
          <a:bodyPr anchor="ctr">
            <a:spAutoFit/>
          </a:bodyPr>
          <a:lstStyle/>
          <a:p>
            <a:pPr>
              <a:defRPr/>
            </a:pPr>
            <a:endParaRPr lang="en-US"/>
          </a:p>
        </p:txBody>
      </p:sp>
      <p:sp>
        <p:nvSpPr>
          <p:cNvPr id="114691" name="Line 3"/>
          <p:cNvSpPr>
            <a:spLocks noChangeShapeType="1"/>
          </p:cNvSpPr>
          <p:nvPr/>
        </p:nvSpPr>
        <p:spPr bwMode="auto">
          <a:xfrm flipH="1">
            <a:off x="2833688" y="1719263"/>
            <a:ext cx="668337" cy="409575"/>
          </a:xfrm>
          <a:prstGeom prst="line">
            <a:avLst/>
          </a:prstGeom>
          <a:noFill/>
          <a:ln w="57150">
            <a:solidFill>
              <a:srgbClr val="4C6454"/>
            </a:solidFill>
            <a:round/>
            <a:headEnd/>
            <a:tailEnd type="arrow" w="med" len="med"/>
          </a:ln>
          <a:effectLst>
            <a:outerShdw dist="35921" dir="2700000" algn="ctr" rotWithShape="0">
              <a:schemeClr val="tx1"/>
            </a:outerShdw>
          </a:effectLst>
        </p:spPr>
        <p:txBody>
          <a:bodyPr anchor="ctr">
            <a:spAutoFit/>
          </a:bodyPr>
          <a:lstStyle/>
          <a:p>
            <a:pPr>
              <a:defRPr/>
            </a:pPr>
            <a:endParaRPr lang="en-US"/>
          </a:p>
        </p:txBody>
      </p:sp>
      <p:sp>
        <p:nvSpPr>
          <p:cNvPr id="61444" name="Line 4"/>
          <p:cNvSpPr>
            <a:spLocks noChangeShapeType="1"/>
          </p:cNvSpPr>
          <p:nvPr/>
        </p:nvSpPr>
        <p:spPr bwMode="auto">
          <a:xfrm>
            <a:off x="457200" y="1066800"/>
            <a:ext cx="8496300" cy="0"/>
          </a:xfrm>
          <a:prstGeom prst="line">
            <a:avLst/>
          </a:prstGeom>
          <a:noFill/>
          <a:ln w="38100" cmpd="dbl">
            <a:solidFill>
              <a:srgbClr val="4C6454"/>
            </a:solidFill>
            <a:round/>
            <a:headEnd/>
            <a:tailEnd/>
          </a:ln>
        </p:spPr>
        <p:txBody>
          <a:bodyPr wrap="none" anchor="ctr"/>
          <a:lstStyle/>
          <a:p>
            <a:endParaRPr lang="en-US"/>
          </a:p>
        </p:txBody>
      </p:sp>
      <p:sp>
        <p:nvSpPr>
          <p:cNvPr id="114694" name="Oval 6" descr="White marble"/>
          <p:cNvSpPr>
            <a:spLocks noChangeArrowheads="1"/>
          </p:cNvSpPr>
          <p:nvPr/>
        </p:nvSpPr>
        <p:spPr bwMode="auto">
          <a:xfrm>
            <a:off x="2927350" y="1143000"/>
            <a:ext cx="3289300" cy="647700"/>
          </a:xfrm>
          <a:prstGeom prst="ellipse">
            <a:avLst/>
          </a:prstGeom>
          <a:blipFill dpi="0" rotWithShape="0">
            <a:blip r:embed="rId2" cstate="print"/>
            <a:srcRect/>
            <a:tile tx="0" ty="0" sx="100000" sy="100000" flip="none" algn="tl"/>
          </a:blipFill>
          <a:ln w="38100">
            <a:solidFill>
              <a:srgbClr val="4C6454"/>
            </a:solidFill>
            <a:round/>
            <a:headEnd/>
            <a:tailEnd/>
          </a:ln>
          <a:effectLst>
            <a:outerShdw dist="35921" dir="2700000" algn="ctr" rotWithShape="0">
              <a:schemeClr val="tx1"/>
            </a:outerShdw>
          </a:effectLst>
        </p:spPr>
        <p:txBody>
          <a:bodyPr wrap="none" anchor="ctr">
            <a:spAutoFit/>
          </a:bodyPr>
          <a:lstStyle/>
          <a:p>
            <a:pPr algn="ctr" eaLnBrk="0" hangingPunct="0">
              <a:defRPr/>
            </a:pPr>
            <a:r>
              <a:rPr lang="en-US" sz="2400" b="1">
                <a:latin typeface="Times New Roman" pitchFamily="18" charset="0"/>
              </a:rPr>
              <a:t>CONTROLLER</a:t>
            </a:r>
            <a:endParaRPr lang="en-US" sz="2000" b="1">
              <a:solidFill>
                <a:srgbClr val="FAFD00"/>
              </a:solidFill>
              <a:effectLst>
                <a:outerShdw blurRad="38100" dist="38100" dir="2700000" algn="tl">
                  <a:srgbClr val="C0C0C0"/>
                </a:outerShdw>
              </a:effectLst>
              <a:latin typeface="Times New Roman" pitchFamily="18" charset="0"/>
            </a:endParaRPr>
          </a:p>
        </p:txBody>
      </p:sp>
      <p:sp>
        <p:nvSpPr>
          <p:cNvPr id="23" name="Rectangle 2"/>
          <p:cNvSpPr>
            <a:spLocks noGrp="1" noChangeArrowheads="1"/>
          </p:cNvSpPr>
          <p:nvPr>
            <p:ph type="title"/>
          </p:nvPr>
        </p:nvSpPr>
        <p:spPr>
          <a:xfrm>
            <a:off x="457200" y="0"/>
            <a:ext cx="8229600" cy="1143000"/>
          </a:xfrm>
        </p:spPr>
        <p:txBody>
          <a:bodyPr/>
          <a:lstStyle/>
          <a:p>
            <a:pPr eaLnBrk="1" hangingPunct="1"/>
            <a:r>
              <a:rPr lang="en-US" dirty="0" smtClean="0"/>
              <a:t>Exercise Team</a:t>
            </a:r>
          </a:p>
        </p:txBody>
      </p:sp>
      <p:sp>
        <p:nvSpPr>
          <p:cNvPr id="24" name="Rectangle 1027"/>
          <p:cNvSpPr txBox="1">
            <a:spLocks noChangeArrowheads="1"/>
          </p:cNvSpPr>
          <p:nvPr/>
        </p:nvSpPr>
        <p:spPr bwMode="auto">
          <a:xfrm>
            <a:off x="228600" y="2209800"/>
            <a:ext cx="85344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lang="en-US" sz="3600" kern="0" dirty="0" smtClean="0">
                <a:latin typeface="+mn-lt"/>
              </a:rPr>
              <a:t>Must be a Chief Controller.</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lang="en-US" sz="3600" kern="0" dirty="0" smtClean="0">
                <a:latin typeface="+mn-lt"/>
              </a:rPr>
              <a:t>Control the exercise.</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lang="en-US" sz="3600" kern="0" dirty="0" smtClean="0">
                <a:latin typeface="+mn-lt"/>
              </a:rPr>
              <a:t>Plan and manage exercise play.</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lang="en-US" sz="3600" kern="0" dirty="0" smtClean="0">
                <a:latin typeface="+mn-lt"/>
              </a:rPr>
              <a:t>Can adjust or manage time or messages during play.</a:t>
            </a: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3600" b="0" i="0" u="none" strike="noStrike" kern="0" cap="none" spc="0" normalizeH="0" baseline="0" noProof="0" dirty="0" smtClean="0">
                <a:ln>
                  <a:noFill/>
                </a:ln>
                <a:solidFill>
                  <a:schemeClr val="tx1"/>
                </a:solidFill>
                <a:effectLst/>
                <a:uLnTx/>
                <a:uFillTx/>
                <a:latin typeface="+mn-lt"/>
                <a:ea typeface="+mn-ea"/>
                <a:cs typeface="+mn-cs"/>
              </a:rPr>
              <a:t>Minimum of one controller</a:t>
            </a:r>
            <a:r>
              <a:rPr kumimoji="0" lang="en-US" sz="3600" b="0" i="0" u="none" strike="noStrike" kern="0" cap="none" spc="0" normalizeH="0" noProof="0" dirty="0" smtClean="0">
                <a:ln>
                  <a:noFill/>
                </a:ln>
                <a:solidFill>
                  <a:schemeClr val="tx1"/>
                </a:solidFill>
                <a:effectLst/>
                <a:uLnTx/>
                <a:uFillTx/>
                <a:latin typeface="+mn-lt"/>
                <a:ea typeface="+mn-ea"/>
                <a:cs typeface="+mn-cs"/>
              </a:rPr>
              <a:t> per location.</a:t>
            </a: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Line 2"/>
          <p:cNvSpPr>
            <a:spLocks noChangeShapeType="1"/>
          </p:cNvSpPr>
          <p:nvPr/>
        </p:nvSpPr>
        <p:spPr bwMode="auto">
          <a:xfrm>
            <a:off x="5661025" y="1646238"/>
            <a:ext cx="725488" cy="469900"/>
          </a:xfrm>
          <a:prstGeom prst="line">
            <a:avLst/>
          </a:prstGeom>
          <a:noFill/>
          <a:ln w="57150">
            <a:solidFill>
              <a:srgbClr val="4C6454"/>
            </a:solidFill>
            <a:round/>
            <a:headEnd/>
            <a:tailEnd type="arrow" w="med" len="med"/>
          </a:ln>
          <a:effectLst>
            <a:outerShdw dist="35921" dir="2700000" algn="ctr" rotWithShape="0">
              <a:schemeClr val="tx1"/>
            </a:outerShdw>
          </a:effectLst>
        </p:spPr>
        <p:txBody>
          <a:bodyPr anchor="ctr">
            <a:spAutoFit/>
          </a:bodyPr>
          <a:lstStyle/>
          <a:p>
            <a:pPr>
              <a:defRPr/>
            </a:pPr>
            <a:endParaRPr lang="en-US"/>
          </a:p>
        </p:txBody>
      </p:sp>
      <p:sp>
        <p:nvSpPr>
          <p:cNvPr id="114691" name="Line 3"/>
          <p:cNvSpPr>
            <a:spLocks noChangeShapeType="1"/>
          </p:cNvSpPr>
          <p:nvPr/>
        </p:nvSpPr>
        <p:spPr bwMode="auto">
          <a:xfrm flipH="1">
            <a:off x="2833688" y="1719263"/>
            <a:ext cx="668337" cy="409575"/>
          </a:xfrm>
          <a:prstGeom prst="line">
            <a:avLst/>
          </a:prstGeom>
          <a:noFill/>
          <a:ln w="57150">
            <a:solidFill>
              <a:srgbClr val="4C6454"/>
            </a:solidFill>
            <a:round/>
            <a:headEnd/>
            <a:tailEnd type="arrow" w="med" len="med"/>
          </a:ln>
          <a:effectLst>
            <a:outerShdw dist="35921" dir="2700000" algn="ctr" rotWithShape="0">
              <a:schemeClr val="tx1"/>
            </a:outerShdw>
          </a:effectLst>
        </p:spPr>
        <p:txBody>
          <a:bodyPr anchor="ctr">
            <a:spAutoFit/>
          </a:bodyPr>
          <a:lstStyle/>
          <a:p>
            <a:pPr>
              <a:defRPr/>
            </a:pPr>
            <a:endParaRPr lang="en-US"/>
          </a:p>
        </p:txBody>
      </p:sp>
      <p:sp>
        <p:nvSpPr>
          <p:cNvPr id="61444" name="Line 4"/>
          <p:cNvSpPr>
            <a:spLocks noChangeShapeType="1"/>
          </p:cNvSpPr>
          <p:nvPr/>
        </p:nvSpPr>
        <p:spPr bwMode="auto">
          <a:xfrm>
            <a:off x="457200" y="1066800"/>
            <a:ext cx="8496300" cy="0"/>
          </a:xfrm>
          <a:prstGeom prst="line">
            <a:avLst/>
          </a:prstGeom>
          <a:noFill/>
          <a:ln w="38100" cmpd="dbl">
            <a:solidFill>
              <a:srgbClr val="4C6454"/>
            </a:solidFill>
            <a:round/>
            <a:headEnd/>
            <a:tailEnd/>
          </a:ln>
        </p:spPr>
        <p:txBody>
          <a:bodyPr wrap="none" anchor="ctr"/>
          <a:lstStyle/>
          <a:p>
            <a:endParaRPr lang="en-US"/>
          </a:p>
        </p:txBody>
      </p:sp>
      <p:sp>
        <p:nvSpPr>
          <p:cNvPr id="114694" name="Oval 6" descr="White marble"/>
          <p:cNvSpPr>
            <a:spLocks noChangeArrowheads="1"/>
          </p:cNvSpPr>
          <p:nvPr/>
        </p:nvSpPr>
        <p:spPr bwMode="auto">
          <a:xfrm>
            <a:off x="2927350" y="1143000"/>
            <a:ext cx="3289300" cy="647700"/>
          </a:xfrm>
          <a:prstGeom prst="ellipse">
            <a:avLst/>
          </a:prstGeom>
          <a:blipFill dpi="0" rotWithShape="0">
            <a:blip r:embed="rId2" cstate="print"/>
            <a:srcRect/>
            <a:tile tx="0" ty="0" sx="100000" sy="100000" flip="none" algn="tl"/>
          </a:blipFill>
          <a:ln w="38100">
            <a:solidFill>
              <a:srgbClr val="4C6454"/>
            </a:solidFill>
            <a:round/>
            <a:headEnd/>
            <a:tailEnd/>
          </a:ln>
          <a:effectLst>
            <a:outerShdw dist="35921" dir="2700000" algn="ctr" rotWithShape="0">
              <a:schemeClr val="tx1"/>
            </a:outerShdw>
          </a:effectLst>
        </p:spPr>
        <p:txBody>
          <a:bodyPr wrap="none" anchor="ctr">
            <a:spAutoFit/>
          </a:bodyPr>
          <a:lstStyle/>
          <a:p>
            <a:pPr algn="ctr" eaLnBrk="0" hangingPunct="0">
              <a:defRPr/>
            </a:pPr>
            <a:r>
              <a:rPr lang="en-US" sz="2400" b="1">
                <a:latin typeface="Times New Roman" pitchFamily="18" charset="0"/>
              </a:rPr>
              <a:t>CONTROLLER</a:t>
            </a:r>
            <a:endParaRPr lang="en-US" sz="2000" b="1">
              <a:solidFill>
                <a:srgbClr val="FAFD00"/>
              </a:solidFill>
              <a:effectLst>
                <a:outerShdw blurRad="38100" dist="38100" dir="2700000" algn="tl">
                  <a:srgbClr val="C0C0C0"/>
                </a:outerShdw>
              </a:effectLst>
              <a:latin typeface="Times New Roman" pitchFamily="18" charset="0"/>
            </a:endParaRPr>
          </a:p>
        </p:txBody>
      </p:sp>
      <p:sp>
        <p:nvSpPr>
          <p:cNvPr id="114695" name="Oval 7" descr="White marble"/>
          <p:cNvSpPr>
            <a:spLocks noChangeArrowheads="1"/>
          </p:cNvSpPr>
          <p:nvPr/>
        </p:nvSpPr>
        <p:spPr bwMode="auto">
          <a:xfrm>
            <a:off x="690563" y="2076450"/>
            <a:ext cx="2514600" cy="561975"/>
          </a:xfrm>
          <a:prstGeom prst="ellipse">
            <a:avLst/>
          </a:prstGeom>
          <a:blipFill dpi="0" rotWithShape="0">
            <a:blip r:embed="rId2" cstate="print"/>
            <a:srcRect/>
            <a:tile tx="0" ty="0" sx="100000" sy="100000" flip="none" algn="tl"/>
          </a:blipFill>
          <a:ln w="38100">
            <a:solidFill>
              <a:srgbClr val="4C6454"/>
            </a:solidFill>
            <a:round/>
            <a:headEnd/>
            <a:tailEnd/>
          </a:ln>
          <a:effectLst>
            <a:outerShdw dist="35921" dir="2700000" algn="ctr" rotWithShape="0">
              <a:schemeClr val="tx1"/>
            </a:outerShdw>
          </a:effectLst>
        </p:spPr>
        <p:txBody>
          <a:bodyPr anchor="ctr">
            <a:spAutoFit/>
          </a:bodyPr>
          <a:lstStyle/>
          <a:p>
            <a:pPr algn="ctr" eaLnBrk="0" hangingPunct="0">
              <a:defRPr/>
            </a:pPr>
            <a:endParaRPr lang="en-US" sz="2000" b="1">
              <a:solidFill>
                <a:srgbClr val="FAFD00"/>
              </a:solidFill>
              <a:effectLst>
                <a:outerShdw blurRad="38100" dist="38100" dir="2700000" algn="tl">
                  <a:srgbClr val="C0C0C0"/>
                </a:outerShdw>
              </a:effectLst>
              <a:latin typeface="Times New Roman" pitchFamily="18" charset="0"/>
            </a:endParaRPr>
          </a:p>
        </p:txBody>
      </p:sp>
      <p:sp>
        <p:nvSpPr>
          <p:cNvPr id="61453" name="Text Box 13"/>
          <p:cNvSpPr txBox="1">
            <a:spLocks noChangeArrowheads="1"/>
          </p:cNvSpPr>
          <p:nvPr/>
        </p:nvSpPr>
        <p:spPr bwMode="auto">
          <a:xfrm>
            <a:off x="915988" y="2128838"/>
            <a:ext cx="2065337" cy="457200"/>
          </a:xfrm>
          <a:prstGeom prst="rect">
            <a:avLst/>
          </a:prstGeom>
          <a:noFill/>
          <a:ln w="12700">
            <a:noFill/>
            <a:miter lim="800000"/>
            <a:headEnd/>
            <a:tailEnd/>
          </a:ln>
        </p:spPr>
        <p:txBody>
          <a:bodyPr wrap="none">
            <a:spAutoFit/>
          </a:bodyPr>
          <a:lstStyle/>
          <a:p>
            <a:pPr eaLnBrk="0" hangingPunct="0"/>
            <a:r>
              <a:rPr lang="en-US" sz="2400" b="1">
                <a:latin typeface="Times New Roman" pitchFamily="18" charset="0"/>
              </a:rPr>
              <a:t>SIMULATOR</a:t>
            </a:r>
          </a:p>
        </p:txBody>
      </p:sp>
      <p:sp>
        <p:nvSpPr>
          <p:cNvPr id="114707" name="Oval 19" descr="White marble"/>
          <p:cNvSpPr>
            <a:spLocks noChangeArrowheads="1"/>
          </p:cNvSpPr>
          <p:nvPr/>
        </p:nvSpPr>
        <p:spPr bwMode="auto">
          <a:xfrm>
            <a:off x="5981700" y="2076450"/>
            <a:ext cx="2514600" cy="561975"/>
          </a:xfrm>
          <a:prstGeom prst="ellipse">
            <a:avLst/>
          </a:prstGeom>
          <a:blipFill dpi="0" rotWithShape="0">
            <a:blip r:embed="rId2" cstate="print"/>
            <a:srcRect/>
            <a:tile tx="0" ty="0" sx="100000" sy="100000" flip="none" algn="tl"/>
          </a:blipFill>
          <a:ln w="38100">
            <a:solidFill>
              <a:srgbClr val="4C6454"/>
            </a:solidFill>
            <a:round/>
            <a:headEnd/>
            <a:tailEnd/>
          </a:ln>
          <a:effectLst>
            <a:outerShdw dist="35921" dir="2700000" algn="ctr" rotWithShape="0">
              <a:schemeClr val="tx1"/>
            </a:outerShdw>
          </a:effectLst>
        </p:spPr>
        <p:txBody>
          <a:bodyPr anchor="ctr">
            <a:spAutoFit/>
          </a:bodyPr>
          <a:lstStyle/>
          <a:p>
            <a:pPr algn="ctr" eaLnBrk="0" hangingPunct="0">
              <a:defRPr/>
            </a:pPr>
            <a:endParaRPr lang="en-US" sz="2000" b="1">
              <a:solidFill>
                <a:srgbClr val="FAFD00"/>
              </a:solidFill>
              <a:effectLst>
                <a:outerShdw blurRad="38100" dist="38100" dir="2700000" algn="tl">
                  <a:srgbClr val="C0C0C0"/>
                </a:outerShdw>
              </a:effectLst>
              <a:latin typeface="Times New Roman" pitchFamily="18" charset="0"/>
            </a:endParaRPr>
          </a:p>
        </p:txBody>
      </p:sp>
      <p:sp>
        <p:nvSpPr>
          <p:cNvPr id="61460" name="Text Box 20"/>
          <p:cNvSpPr txBox="1">
            <a:spLocks noChangeArrowheads="1"/>
          </p:cNvSpPr>
          <p:nvPr/>
        </p:nvSpPr>
        <p:spPr bwMode="auto">
          <a:xfrm>
            <a:off x="6205538" y="2128838"/>
            <a:ext cx="2065337" cy="457200"/>
          </a:xfrm>
          <a:prstGeom prst="rect">
            <a:avLst/>
          </a:prstGeom>
          <a:noFill/>
          <a:ln w="12700">
            <a:noFill/>
            <a:miter lim="800000"/>
            <a:headEnd/>
            <a:tailEnd/>
          </a:ln>
        </p:spPr>
        <p:txBody>
          <a:bodyPr wrap="none">
            <a:spAutoFit/>
          </a:bodyPr>
          <a:lstStyle/>
          <a:p>
            <a:pPr eaLnBrk="0" hangingPunct="0"/>
            <a:r>
              <a:rPr lang="en-US" sz="2400" b="1">
                <a:latin typeface="Times New Roman" pitchFamily="18" charset="0"/>
              </a:rPr>
              <a:t>SIMULATOR</a:t>
            </a:r>
          </a:p>
        </p:txBody>
      </p:sp>
      <p:sp>
        <p:nvSpPr>
          <p:cNvPr id="23" name="Rectangle 2"/>
          <p:cNvSpPr>
            <a:spLocks noGrp="1" noChangeArrowheads="1"/>
          </p:cNvSpPr>
          <p:nvPr>
            <p:ph type="title"/>
          </p:nvPr>
        </p:nvSpPr>
        <p:spPr>
          <a:xfrm>
            <a:off x="457200" y="0"/>
            <a:ext cx="8229600" cy="1143000"/>
          </a:xfrm>
        </p:spPr>
        <p:txBody>
          <a:bodyPr/>
          <a:lstStyle/>
          <a:p>
            <a:pPr eaLnBrk="1" hangingPunct="1"/>
            <a:r>
              <a:rPr lang="en-US" dirty="0" smtClean="0"/>
              <a:t>Exercise Team</a:t>
            </a:r>
          </a:p>
        </p:txBody>
      </p:sp>
      <p:sp>
        <p:nvSpPr>
          <p:cNvPr id="24" name="Rectangle 1027"/>
          <p:cNvSpPr txBox="1">
            <a:spLocks noChangeArrowheads="1"/>
          </p:cNvSpPr>
          <p:nvPr/>
        </p:nvSpPr>
        <p:spPr bwMode="auto">
          <a:xfrm>
            <a:off x="228600" y="2743200"/>
            <a:ext cx="85344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lang="en-US" sz="3600" kern="0" dirty="0" smtClean="0">
                <a:latin typeface="+mn-lt"/>
              </a:rPr>
              <a:t>Controller who role play during exercise.</a:t>
            </a: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3600" b="0" i="0" u="none" strike="noStrike" kern="0" cap="none" spc="0" normalizeH="0" baseline="0" noProof="0" dirty="0" smtClean="0">
                <a:ln>
                  <a:noFill/>
                </a:ln>
                <a:solidFill>
                  <a:schemeClr val="tx1"/>
                </a:solidFill>
                <a:effectLst/>
                <a:uLnTx/>
                <a:uFillTx/>
                <a:latin typeface="+mn-lt"/>
                <a:ea typeface="+mn-ea"/>
                <a:cs typeface="+mn-cs"/>
              </a:rPr>
              <a:t>Can show up</a:t>
            </a:r>
            <a:r>
              <a:rPr kumimoji="0" lang="en-US" sz="3600" b="0" i="0" u="none" strike="noStrike" kern="0" cap="none" spc="0" normalizeH="0" noProof="0" dirty="0" smtClean="0">
                <a:ln>
                  <a:noFill/>
                </a:ln>
                <a:solidFill>
                  <a:schemeClr val="tx1"/>
                </a:solidFill>
                <a:effectLst/>
                <a:uLnTx/>
                <a:uFillTx/>
                <a:latin typeface="+mn-lt"/>
                <a:ea typeface="+mn-ea"/>
                <a:cs typeface="+mn-cs"/>
              </a:rPr>
              <a:t> as </a:t>
            </a:r>
            <a:r>
              <a:rPr lang="en-US" sz="3600" kern="0" dirty="0" smtClean="0">
                <a:latin typeface="+mn-lt"/>
              </a:rPr>
              <a:t>“media”.</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3600" b="0" i="0" u="none" strike="noStrike" kern="0" cap="none" spc="0" normalizeH="0" baseline="0" noProof="0" dirty="0" smtClean="0">
                <a:ln>
                  <a:noFill/>
                </a:ln>
                <a:solidFill>
                  <a:schemeClr val="tx1"/>
                </a:solidFill>
                <a:effectLst/>
                <a:uLnTx/>
                <a:uFillTx/>
                <a:latin typeface="+mn-lt"/>
                <a:ea typeface="+mn-ea"/>
                <a:cs typeface="+mn-cs"/>
              </a:rPr>
              <a:t>Can make calls to players as public.</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lang="en-US" sz="3600" kern="0" dirty="0" smtClean="0">
                <a:latin typeface="+mn-lt"/>
              </a:rPr>
              <a:t>Can act as non-participating agency.</a:t>
            </a: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Line 4"/>
          <p:cNvSpPr>
            <a:spLocks noChangeShapeType="1"/>
          </p:cNvSpPr>
          <p:nvPr/>
        </p:nvSpPr>
        <p:spPr bwMode="auto">
          <a:xfrm>
            <a:off x="457200" y="1066800"/>
            <a:ext cx="8496300" cy="0"/>
          </a:xfrm>
          <a:prstGeom prst="line">
            <a:avLst/>
          </a:prstGeom>
          <a:noFill/>
          <a:ln w="38100" cmpd="dbl">
            <a:solidFill>
              <a:srgbClr val="4C6454"/>
            </a:solidFill>
            <a:round/>
            <a:headEnd/>
            <a:tailEnd/>
          </a:ln>
        </p:spPr>
        <p:txBody>
          <a:bodyPr wrap="none" anchor="ctr"/>
          <a:lstStyle/>
          <a:p>
            <a:endParaRPr lang="en-US"/>
          </a:p>
        </p:txBody>
      </p:sp>
      <p:sp>
        <p:nvSpPr>
          <p:cNvPr id="114699" name="Rectangle 11" descr="White marble"/>
          <p:cNvSpPr>
            <a:spLocks noChangeArrowheads="1"/>
          </p:cNvSpPr>
          <p:nvPr/>
        </p:nvSpPr>
        <p:spPr bwMode="auto">
          <a:xfrm flipV="1">
            <a:off x="3505200" y="1219200"/>
            <a:ext cx="2209800" cy="369332"/>
          </a:xfrm>
          <a:prstGeom prst="rect">
            <a:avLst/>
          </a:prstGeom>
          <a:blipFill dpi="0" rotWithShape="0">
            <a:blip r:embed="rId2" cstate="print"/>
            <a:srcRect/>
            <a:tile tx="0" ty="0" sx="100000" sy="100000" flip="none" algn="tl"/>
          </a:blipFill>
          <a:ln w="38100">
            <a:solidFill>
              <a:srgbClr val="4C6454"/>
            </a:solidFill>
            <a:miter lim="800000"/>
            <a:headEnd/>
            <a:tailEnd/>
          </a:ln>
          <a:effectLst>
            <a:outerShdw dist="35921" dir="2700000" algn="ctr" rotWithShape="0">
              <a:schemeClr val="tx1"/>
            </a:outerShdw>
          </a:effectLst>
        </p:spPr>
        <p:txBody>
          <a:bodyPr wrap="square" anchor="ctr">
            <a:spAutoFit/>
          </a:bodyPr>
          <a:lstStyle/>
          <a:p>
            <a:pPr>
              <a:defRPr/>
            </a:pPr>
            <a:endParaRPr lang="en-US"/>
          </a:p>
        </p:txBody>
      </p:sp>
      <p:sp>
        <p:nvSpPr>
          <p:cNvPr id="61454" name="Text Box 14"/>
          <p:cNvSpPr txBox="1">
            <a:spLocks noChangeArrowheads="1"/>
          </p:cNvSpPr>
          <p:nvPr/>
        </p:nvSpPr>
        <p:spPr bwMode="auto">
          <a:xfrm>
            <a:off x="3810000" y="1143000"/>
            <a:ext cx="1608137" cy="457200"/>
          </a:xfrm>
          <a:prstGeom prst="rect">
            <a:avLst/>
          </a:prstGeom>
          <a:noFill/>
          <a:ln w="12700">
            <a:noFill/>
            <a:miter lim="800000"/>
            <a:headEnd/>
            <a:tailEnd/>
          </a:ln>
        </p:spPr>
        <p:txBody>
          <a:bodyPr wrap="none">
            <a:spAutoFit/>
          </a:bodyPr>
          <a:lstStyle/>
          <a:p>
            <a:pPr eaLnBrk="0" hangingPunct="0"/>
            <a:r>
              <a:rPr lang="en-US" sz="2400" b="1" dirty="0">
                <a:latin typeface="Times New Roman" pitchFamily="18" charset="0"/>
              </a:rPr>
              <a:t>PLAYERS</a:t>
            </a:r>
          </a:p>
        </p:txBody>
      </p:sp>
      <p:sp>
        <p:nvSpPr>
          <p:cNvPr id="23" name="Rectangle 2"/>
          <p:cNvSpPr>
            <a:spLocks noGrp="1" noChangeArrowheads="1"/>
          </p:cNvSpPr>
          <p:nvPr>
            <p:ph type="title"/>
          </p:nvPr>
        </p:nvSpPr>
        <p:spPr>
          <a:xfrm>
            <a:off x="457200" y="0"/>
            <a:ext cx="8229600" cy="1143000"/>
          </a:xfrm>
        </p:spPr>
        <p:txBody>
          <a:bodyPr/>
          <a:lstStyle/>
          <a:p>
            <a:pPr eaLnBrk="1" hangingPunct="1"/>
            <a:r>
              <a:rPr lang="en-US" dirty="0" smtClean="0"/>
              <a:t>Exercise Team</a:t>
            </a:r>
          </a:p>
        </p:txBody>
      </p:sp>
      <p:sp>
        <p:nvSpPr>
          <p:cNvPr id="24" name="Rectangle 1027"/>
          <p:cNvSpPr txBox="1">
            <a:spLocks noChangeArrowheads="1"/>
          </p:cNvSpPr>
          <p:nvPr/>
        </p:nvSpPr>
        <p:spPr bwMode="auto">
          <a:xfrm>
            <a:off x="304800" y="1905000"/>
            <a:ext cx="85344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lang="en-US" sz="3600" kern="0" dirty="0" smtClean="0">
                <a:latin typeface="+mn-lt"/>
              </a:rPr>
              <a:t>Active role responding to simulated emergency.</a:t>
            </a: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3600" b="0" i="0" u="none" strike="noStrike" kern="0" cap="none" spc="0" normalizeH="0" baseline="0" noProof="0" dirty="0" smtClean="0">
                <a:ln>
                  <a:noFill/>
                </a:ln>
                <a:solidFill>
                  <a:schemeClr val="tx1"/>
                </a:solidFill>
                <a:effectLst/>
                <a:uLnTx/>
                <a:uFillTx/>
                <a:latin typeface="+mn-lt"/>
                <a:ea typeface="+mn-ea"/>
                <a:cs typeface="+mn-cs"/>
              </a:rPr>
              <a:t>Serve in their normal role during exercise.</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3600" b="0" i="0" u="none" strike="noStrike" kern="0" cap="none" spc="0" normalizeH="0" baseline="0" noProof="0" dirty="0" smtClean="0">
                <a:ln>
                  <a:noFill/>
                </a:ln>
                <a:solidFill>
                  <a:schemeClr val="tx1"/>
                </a:solidFill>
                <a:effectLst/>
                <a:uLnTx/>
                <a:uFillTx/>
                <a:latin typeface="+mn-lt"/>
                <a:ea typeface="+mn-ea"/>
                <a:cs typeface="+mn-cs"/>
              </a:rPr>
              <a:t>Log responses and actions</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lang="en-US" sz="3600" kern="0" dirty="0" smtClean="0">
                <a:latin typeface="+mn-lt"/>
              </a:rPr>
              <a:t>Respond and act as if event is real.</a:t>
            </a: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838200" y="2252663"/>
            <a:ext cx="6477000" cy="533400"/>
          </a:xfrm>
          <a:prstGeom prst="rect">
            <a:avLst/>
          </a:prstGeom>
          <a:noFill/>
          <a:ln w="9525">
            <a:noFill/>
            <a:miter lim="800000"/>
            <a:headEnd/>
            <a:tailEnd/>
          </a:ln>
          <a:effectLst>
            <a:outerShdw dist="17961" dir="2700000" algn="ctr" rotWithShape="0">
              <a:schemeClr val="bg1"/>
            </a:outerShdw>
          </a:effectLst>
        </p:spPr>
        <p:txBody>
          <a:bodyPr/>
          <a:lstStyle/>
          <a:p>
            <a:pPr marL="457200" indent="-457200">
              <a:buFont typeface="Wingdings" pitchFamily="2" charset="2"/>
              <a:buChar char="Ø"/>
              <a:defRPr/>
            </a:pPr>
            <a:r>
              <a:rPr lang="en-US" sz="2400" b="1" dirty="0" smtClean="0"/>
              <a:t>Indentify improvements to EAP</a:t>
            </a:r>
            <a:endParaRPr lang="en-US" sz="2400" b="1" dirty="0"/>
          </a:p>
        </p:txBody>
      </p:sp>
      <p:pic>
        <p:nvPicPr>
          <p:cNvPr id="94211" name="Picture 3" descr="z21ih0j_[1]"/>
          <p:cNvPicPr>
            <a:picLocks noChangeAspect="1" noChangeArrowheads="1"/>
          </p:cNvPicPr>
          <p:nvPr/>
        </p:nvPicPr>
        <p:blipFill>
          <a:blip r:embed="rId3" cstate="print"/>
          <a:srcRect/>
          <a:stretch>
            <a:fillRect/>
          </a:stretch>
        </p:blipFill>
        <p:spPr bwMode="auto">
          <a:xfrm>
            <a:off x="6629400" y="2024063"/>
            <a:ext cx="1181100" cy="898525"/>
          </a:xfrm>
          <a:prstGeom prst="rect">
            <a:avLst/>
          </a:prstGeom>
          <a:noFill/>
          <a:effectLst>
            <a:outerShdw dist="17961" dir="2700000" algn="ctr" rotWithShape="0">
              <a:srgbClr val="808080"/>
            </a:outerShdw>
          </a:effectLst>
        </p:spPr>
      </p:pic>
      <p:sp>
        <p:nvSpPr>
          <p:cNvPr id="94212" name="Rectangle 4"/>
          <p:cNvSpPr>
            <a:spLocks noChangeArrowheads="1"/>
          </p:cNvSpPr>
          <p:nvPr/>
        </p:nvSpPr>
        <p:spPr bwMode="auto">
          <a:xfrm>
            <a:off x="762000" y="304800"/>
            <a:ext cx="7832725" cy="646331"/>
          </a:xfrm>
          <a:prstGeom prst="rect">
            <a:avLst/>
          </a:prstGeom>
          <a:noFill/>
          <a:ln w="9525">
            <a:noFill/>
            <a:miter lim="800000"/>
            <a:headEnd/>
            <a:tailEnd/>
          </a:ln>
          <a:effectLst/>
        </p:spPr>
        <p:txBody>
          <a:bodyPr>
            <a:spAutoFit/>
          </a:bodyPr>
          <a:lstStyle/>
          <a:p>
            <a:pPr algn="ctr">
              <a:defRPr/>
            </a:pPr>
            <a:r>
              <a:rPr lang="en-US" sz="3600" b="1" dirty="0">
                <a:latin typeface="Arial" pitchFamily="34" charset="0"/>
                <a:cs typeface="Arial" pitchFamily="34" charset="0"/>
              </a:rPr>
              <a:t>Emergency Response Exercises</a:t>
            </a:r>
          </a:p>
        </p:txBody>
      </p:sp>
      <p:sp>
        <p:nvSpPr>
          <p:cNvPr id="94213" name="Rectangle 5"/>
          <p:cNvSpPr>
            <a:spLocks noChangeArrowheads="1"/>
          </p:cNvSpPr>
          <p:nvPr/>
        </p:nvSpPr>
        <p:spPr bwMode="auto">
          <a:xfrm>
            <a:off x="838200" y="3014663"/>
            <a:ext cx="3792538" cy="457200"/>
          </a:xfrm>
          <a:prstGeom prst="rect">
            <a:avLst/>
          </a:prstGeom>
          <a:noFill/>
          <a:ln w="9525">
            <a:noFill/>
            <a:miter lim="800000"/>
            <a:headEnd/>
            <a:tailEnd/>
          </a:ln>
          <a:effectLst>
            <a:outerShdw dist="17961" dir="2700000" algn="ctr" rotWithShape="0">
              <a:schemeClr val="bg1"/>
            </a:outerShdw>
          </a:effectLst>
        </p:spPr>
        <p:txBody>
          <a:bodyPr wrap="none">
            <a:spAutoFit/>
          </a:bodyPr>
          <a:lstStyle/>
          <a:p>
            <a:pPr>
              <a:buFont typeface="Wingdings" pitchFamily="2" charset="2"/>
              <a:buChar char="Ø"/>
              <a:defRPr/>
            </a:pPr>
            <a:r>
              <a:rPr lang="en-US" sz="2400" b="1"/>
              <a:t>   Improve coordination</a:t>
            </a:r>
          </a:p>
        </p:txBody>
      </p:sp>
      <p:sp>
        <p:nvSpPr>
          <p:cNvPr id="94214" name="Rectangle 6"/>
          <p:cNvSpPr>
            <a:spLocks noChangeArrowheads="1"/>
          </p:cNvSpPr>
          <p:nvPr/>
        </p:nvSpPr>
        <p:spPr bwMode="auto">
          <a:xfrm>
            <a:off x="838200" y="3700463"/>
            <a:ext cx="4862513" cy="457200"/>
          </a:xfrm>
          <a:prstGeom prst="rect">
            <a:avLst/>
          </a:prstGeom>
          <a:noFill/>
          <a:ln w="9525">
            <a:noFill/>
            <a:miter lim="800000"/>
            <a:headEnd/>
            <a:tailEnd/>
          </a:ln>
          <a:effectLst>
            <a:outerShdw dist="17961" dir="2700000" algn="ctr" rotWithShape="0">
              <a:schemeClr val="bg1"/>
            </a:outerShdw>
          </a:effectLst>
        </p:spPr>
        <p:txBody>
          <a:bodyPr wrap="none">
            <a:spAutoFit/>
          </a:bodyPr>
          <a:lstStyle/>
          <a:p>
            <a:pPr>
              <a:buFont typeface="Wingdings" pitchFamily="2" charset="2"/>
              <a:buChar char="Ø"/>
              <a:defRPr/>
            </a:pPr>
            <a:r>
              <a:rPr lang="en-US" sz="2400" b="1"/>
              <a:t>   Test equipment and systems</a:t>
            </a:r>
          </a:p>
        </p:txBody>
      </p:sp>
      <p:sp>
        <p:nvSpPr>
          <p:cNvPr id="94215" name="Rectangle 7"/>
          <p:cNvSpPr>
            <a:spLocks noChangeArrowheads="1"/>
          </p:cNvSpPr>
          <p:nvPr/>
        </p:nvSpPr>
        <p:spPr bwMode="auto">
          <a:xfrm>
            <a:off x="838200" y="4386263"/>
            <a:ext cx="5300663" cy="457200"/>
          </a:xfrm>
          <a:prstGeom prst="rect">
            <a:avLst/>
          </a:prstGeom>
          <a:noFill/>
          <a:ln w="9525">
            <a:noFill/>
            <a:miter lim="800000"/>
            <a:headEnd/>
            <a:tailEnd/>
          </a:ln>
          <a:effectLst>
            <a:outerShdw dist="17961" dir="2700000" algn="ctr" rotWithShape="0">
              <a:schemeClr val="bg1"/>
            </a:outerShdw>
          </a:effectLst>
        </p:spPr>
        <p:txBody>
          <a:bodyPr wrap="none">
            <a:spAutoFit/>
          </a:bodyPr>
          <a:lstStyle/>
          <a:p>
            <a:pPr>
              <a:buFont typeface="Wingdings" pitchFamily="2" charset="2"/>
              <a:buChar char="Ø"/>
              <a:defRPr/>
            </a:pPr>
            <a:r>
              <a:rPr lang="en-US" sz="2400" b="1"/>
              <a:t>   Improve individual performance</a:t>
            </a:r>
          </a:p>
        </p:txBody>
      </p:sp>
      <p:sp>
        <p:nvSpPr>
          <p:cNvPr id="94216" name="Rectangle 8"/>
          <p:cNvSpPr>
            <a:spLocks noChangeArrowheads="1"/>
          </p:cNvSpPr>
          <p:nvPr/>
        </p:nvSpPr>
        <p:spPr bwMode="auto">
          <a:xfrm>
            <a:off x="838200" y="5072063"/>
            <a:ext cx="5773738" cy="822325"/>
          </a:xfrm>
          <a:prstGeom prst="rect">
            <a:avLst/>
          </a:prstGeom>
          <a:noFill/>
          <a:ln w="9525">
            <a:noFill/>
            <a:miter lim="800000"/>
            <a:headEnd/>
            <a:tailEnd/>
          </a:ln>
          <a:effectLst>
            <a:outerShdw dist="17961" dir="2700000" algn="ctr" rotWithShape="0">
              <a:schemeClr val="bg1"/>
            </a:outerShdw>
          </a:effectLst>
        </p:spPr>
        <p:txBody>
          <a:bodyPr wrap="none">
            <a:spAutoFit/>
          </a:bodyPr>
          <a:lstStyle/>
          <a:p>
            <a:pPr>
              <a:buFont typeface="Wingdings" pitchFamily="2" charset="2"/>
              <a:buChar char="Ø"/>
              <a:defRPr/>
            </a:pPr>
            <a:r>
              <a:rPr lang="en-US" sz="2400" b="1"/>
              <a:t>   Gain public awareness, encourage </a:t>
            </a:r>
          </a:p>
          <a:p>
            <a:pPr>
              <a:buFont typeface="Wingdings" pitchFamily="2" charset="2"/>
              <a:buNone/>
              <a:defRPr/>
            </a:pPr>
            <a:r>
              <a:rPr lang="en-US" sz="2400" b="1"/>
              <a:t>      evacuation planning</a:t>
            </a:r>
          </a:p>
        </p:txBody>
      </p:sp>
      <p:sp>
        <p:nvSpPr>
          <p:cNvPr id="94217" name="Text Box 9"/>
          <p:cNvSpPr txBox="1">
            <a:spLocks noChangeArrowheads="1"/>
          </p:cNvSpPr>
          <p:nvPr/>
        </p:nvSpPr>
        <p:spPr bwMode="auto">
          <a:xfrm>
            <a:off x="849313" y="1420813"/>
            <a:ext cx="6477000" cy="533400"/>
          </a:xfrm>
          <a:prstGeom prst="rect">
            <a:avLst/>
          </a:prstGeom>
          <a:noFill/>
          <a:ln w="9525">
            <a:noFill/>
            <a:miter lim="800000"/>
            <a:headEnd/>
            <a:tailEnd/>
          </a:ln>
          <a:effectLst>
            <a:outerShdw dist="17961" dir="2700000" algn="ctr" rotWithShape="0">
              <a:schemeClr val="bg1"/>
            </a:outerShdw>
          </a:effectLst>
        </p:spPr>
        <p:txBody>
          <a:bodyPr/>
          <a:lstStyle/>
          <a:p>
            <a:pPr marL="457200" indent="-457200">
              <a:buFont typeface="Wingdings" pitchFamily="2" charset="2"/>
              <a:buNone/>
              <a:defRPr/>
            </a:pPr>
            <a:r>
              <a:rPr lang="en-US" sz="2400" b="1"/>
              <a:t>Purposes: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Line 4"/>
          <p:cNvSpPr>
            <a:spLocks noChangeShapeType="1"/>
          </p:cNvSpPr>
          <p:nvPr/>
        </p:nvSpPr>
        <p:spPr bwMode="auto">
          <a:xfrm>
            <a:off x="457200" y="1066800"/>
            <a:ext cx="8496300" cy="0"/>
          </a:xfrm>
          <a:prstGeom prst="line">
            <a:avLst/>
          </a:prstGeom>
          <a:noFill/>
          <a:ln w="38100" cmpd="dbl">
            <a:solidFill>
              <a:srgbClr val="4C6454"/>
            </a:solidFill>
            <a:round/>
            <a:headEnd/>
            <a:tailEnd/>
          </a:ln>
        </p:spPr>
        <p:txBody>
          <a:bodyPr wrap="none" anchor="ctr"/>
          <a:lstStyle/>
          <a:p>
            <a:endParaRPr lang="en-US"/>
          </a:p>
        </p:txBody>
      </p:sp>
      <p:sp>
        <p:nvSpPr>
          <p:cNvPr id="114696" name="Oval 8"/>
          <p:cNvSpPr>
            <a:spLocks noChangeArrowheads="1"/>
          </p:cNvSpPr>
          <p:nvPr/>
        </p:nvSpPr>
        <p:spPr bwMode="auto">
          <a:xfrm>
            <a:off x="381000" y="1295400"/>
            <a:ext cx="2819400" cy="533400"/>
          </a:xfrm>
          <a:prstGeom prst="ellipse">
            <a:avLst/>
          </a:prstGeom>
          <a:gradFill rotWithShape="0">
            <a:gsLst>
              <a:gs pos="0">
                <a:srgbClr val="FFFFFF"/>
              </a:gs>
              <a:gs pos="7001">
                <a:srgbClr val="E6E6E6"/>
              </a:gs>
              <a:gs pos="32001">
                <a:srgbClr val="7D8496"/>
              </a:gs>
              <a:gs pos="47000">
                <a:srgbClr val="E6E6E6"/>
              </a:gs>
              <a:gs pos="85001">
                <a:srgbClr val="7D8496"/>
              </a:gs>
              <a:gs pos="100000">
                <a:srgbClr val="E6E6E6"/>
              </a:gs>
            </a:gsLst>
            <a:lin ang="0" scaled="1"/>
          </a:gradFill>
          <a:ln w="38100">
            <a:solidFill>
              <a:srgbClr val="4C6454"/>
            </a:solidFill>
            <a:round/>
            <a:headEnd/>
            <a:tailEnd/>
          </a:ln>
          <a:effectLst>
            <a:outerShdw dist="35921" dir="2700000" algn="ctr" rotWithShape="0">
              <a:schemeClr val="tx1"/>
            </a:outerShdw>
          </a:effectLst>
        </p:spPr>
        <p:txBody>
          <a:bodyPr wrap="none" anchor="ctr">
            <a:spAutoFit/>
          </a:bodyPr>
          <a:lstStyle/>
          <a:p>
            <a:pPr>
              <a:defRPr/>
            </a:pPr>
            <a:endParaRPr lang="en-US"/>
          </a:p>
        </p:txBody>
      </p:sp>
      <p:sp>
        <p:nvSpPr>
          <p:cNvPr id="114698" name="Oval 10"/>
          <p:cNvSpPr>
            <a:spLocks noChangeArrowheads="1"/>
          </p:cNvSpPr>
          <p:nvPr/>
        </p:nvSpPr>
        <p:spPr bwMode="auto">
          <a:xfrm>
            <a:off x="4572000" y="1219200"/>
            <a:ext cx="3657600" cy="762000"/>
          </a:xfrm>
          <a:prstGeom prst="ellipse">
            <a:avLst/>
          </a:prstGeom>
          <a:gradFill rotWithShape="0">
            <a:gsLst>
              <a:gs pos="0">
                <a:srgbClr val="FFFFFF"/>
              </a:gs>
              <a:gs pos="7001">
                <a:srgbClr val="E6E6E6"/>
              </a:gs>
              <a:gs pos="32001">
                <a:srgbClr val="7D8496"/>
              </a:gs>
              <a:gs pos="47000">
                <a:srgbClr val="E6E6E6"/>
              </a:gs>
              <a:gs pos="85001">
                <a:srgbClr val="7D8496"/>
              </a:gs>
              <a:gs pos="100000">
                <a:srgbClr val="E6E6E6"/>
              </a:gs>
            </a:gsLst>
            <a:lin ang="0" scaled="1"/>
          </a:gradFill>
          <a:ln w="38100">
            <a:solidFill>
              <a:srgbClr val="4C6454"/>
            </a:solidFill>
            <a:round/>
            <a:headEnd/>
            <a:tailEnd/>
          </a:ln>
          <a:effectLst>
            <a:outerShdw dist="35921" dir="2700000" algn="ctr" rotWithShape="0">
              <a:schemeClr val="tx1"/>
            </a:outerShdw>
          </a:effectLst>
        </p:spPr>
        <p:txBody>
          <a:bodyPr wrap="none" anchor="ctr">
            <a:spAutoFit/>
          </a:bodyPr>
          <a:lstStyle/>
          <a:p>
            <a:pPr>
              <a:defRPr/>
            </a:pPr>
            <a:endParaRPr lang="en-US"/>
          </a:p>
        </p:txBody>
      </p:sp>
      <p:sp>
        <p:nvSpPr>
          <p:cNvPr id="61455" name="Text Box 15"/>
          <p:cNvSpPr txBox="1">
            <a:spLocks noChangeArrowheads="1"/>
          </p:cNvSpPr>
          <p:nvPr/>
        </p:nvSpPr>
        <p:spPr bwMode="auto">
          <a:xfrm>
            <a:off x="762000" y="1295400"/>
            <a:ext cx="2133600" cy="457200"/>
          </a:xfrm>
          <a:prstGeom prst="rect">
            <a:avLst/>
          </a:prstGeom>
          <a:noFill/>
          <a:ln w="12700">
            <a:noFill/>
            <a:miter lim="800000"/>
            <a:headEnd/>
            <a:tailEnd/>
          </a:ln>
        </p:spPr>
        <p:txBody>
          <a:bodyPr wrap="none">
            <a:spAutoFit/>
          </a:bodyPr>
          <a:lstStyle/>
          <a:p>
            <a:pPr eaLnBrk="0" hangingPunct="0"/>
            <a:r>
              <a:rPr lang="en-US" sz="2400" b="1" dirty="0">
                <a:latin typeface="Times New Roman" pitchFamily="18" charset="0"/>
              </a:rPr>
              <a:t>EVALUATOR</a:t>
            </a:r>
          </a:p>
        </p:txBody>
      </p:sp>
      <p:sp>
        <p:nvSpPr>
          <p:cNvPr id="61457" name="Text Box 17"/>
          <p:cNvSpPr txBox="1">
            <a:spLocks noChangeArrowheads="1"/>
          </p:cNvSpPr>
          <p:nvPr/>
        </p:nvSpPr>
        <p:spPr bwMode="auto">
          <a:xfrm>
            <a:off x="4953000" y="1371600"/>
            <a:ext cx="3208338" cy="457200"/>
          </a:xfrm>
          <a:prstGeom prst="rect">
            <a:avLst/>
          </a:prstGeom>
          <a:noFill/>
          <a:ln w="12700">
            <a:noFill/>
            <a:miter lim="800000"/>
            <a:headEnd/>
            <a:tailEnd/>
          </a:ln>
        </p:spPr>
        <p:txBody>
          <a:bodyPr wrap="none">
            <a:spAutoFit/>
          </a:bodyPr>
          <a:lstStyle/>
          <a:p>
            <a:pPr eaLnBrk="0" hangingPunct="0"/>
            <a:r>
              <a:rPr lang="en-US" sz="2400" b="1" dirty="0">
                <a:latin typeface="Times New Roman" pitchFamily="18" charset="0"/>
              </a:rPr>
              <a:t>OTHER OBSERVERS</a:t>
            </a:r>
          </a:p>
        </p:txBody>
      </p:sp>
      <p:sp>
        <p:nvSpPr>
          <p:cNvPr id="23" name="Rectangle 2"/>
          <p:cNvSpPr>
            <a:spLocks noGrp="1" noChangeArrowheads="1"/>
          </p:cNvSpPr>
          <p:nvPr>
            <p:ph type="title"/>
          </p:nvPr>
        </p:nvSpPr>
        <p:spPr>
          <a:xfrm>
            <a:off x="457200" y="0"/>
            <a:ext cx="8229600" cy="1143000"/>
          </a:xfrm>
        </p:spPr>
        <p:txBody>
          <a:bodyPr/>
          <a:lstStyle/>
          <a:p>
            <a:pPr eaLnBrk="1" hangingPunct="1"/>
            <a:r>
              <a:rPr lang="en-US" dirty="0" smtClean="0"/>
              <a:t>Exercise Team</a:t>
            </a:r>
          </a:p>
        </p:txBody>
      </p:sp>
      <p:sp>
        <p:nvSpPr>
          <p:cNvPr id="24" name="Rectangle 1027"/>
          <p:cNvSpPr txBox="1">
            <a:spLocks noChangeArrowheads="1"/>
          </p:cNvSpPr>
          <p:nvPr/>
        </p:nvSpPr>
        <p:spPr bwMode="auto">
          <a:xfrm>
            <a:off x="304800" y="2209800"/>
            <a:ext cx="85344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lang="en-US" sz="3600" kern="0" dirty="0" smtClean="0">
                <a:latin typeface="+mn-lt"/>
              </a:rPr>
              <a:t>Evaluators have standard form to record observations.</a:t>
            </a: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3600" b="0" i="0" u="none" strike="noStrike" kern="0" cap="none" spc="0" normalizeH="0" baseline="0" noProof="0" dirty="0" smtClean="0">
                <a:ln>
                  <a:noFill/>
                </a:ln>
                <a:solidFill>
                  <a:schemeClr val="tx1"/>
                </a:solidFill>
                <a:effectLst/>
                <a:uLnTx/>
                <a:uFillTx/>
                <a:latin typeface="+mn-lt"/>
                <a:ea typeface="+mn-ea"/>
                <a:cs typeface="+mn-cs"/>
              </a:rPr>
              <a:t>Should evaluate an area</a:t>
            </a:r>
            <a:r>
              <a:rPr kumimoji="0" lang="en-US" sz="3600" b="0" i="0" u="none" strike="noStrike" kern="0" cap="none" spc="0" normalizeH="0" noProof="0" dirty="0" smtClean="0">
                <a:ln>
                  <a:noFill/>
                </a:ln>
                <a:solidFill>
                  <a:schemeClr val="tx1"/>
                </a:solidFill>
                <a:effectLst/>
                <a:uLnTx/>
                <a:uFillTx/>
                <a:latin typeface="+mn-lt"/>
                <a:ea typeface="+mn-ea"/>
                <a:cs typeface="+mn-cs"/>
              </a:rPr>
              <a:t> of expertise.</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lang="en-US" sz="3600" kern="0" noProof="0" dirty="0" smtClean="0">
                <a:latin typeface="+mn-lt"/>
              </a:rPr>
              <a:t>Minimum one per location.</a:t>
            </a: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lang="en-US" sz="3600" kern="0" dirty="0" smtClean="0">
                <a:latin typeface="+mn-lt"/>
              </a:rPr>
              <a:t>Observers observe and do not interact.</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lang="en-US" sz="3600" kern="0" dirty="0" smtClean="0">
                <a:latin typeface="+mn-lt"/>
              </a:rPr>
              <a:t>Beware observers.</a:t>
            </a: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066800" y="838200"/>
            <a:ext cx="7010400" cy="609600"/>
          </a:xfrm>
        </p:spPr>
        <p:txBody>
          <a:bodyPr lIns="90488" tIns="44450" rIns="90488" bIns="44450"/>
          <a:lstStyle/>
          <a:p>
            <a:pPr eaLnBrk="1" hangingPunct="1">
              <a:defRPr/>
            </a:pPr>
            <a:r>
              <a:rPr lang="en-US" sz="2800" b="1" dirty="0" smtClean="0">
                <a:solidFill>
                  <a:schemeClr val="tx1"/>
                </a:solidFill>
              </a:rPr>
              <a:t>EVALUATE EXERCISE (not players):</a:t>
            </a:r>
          </a:p>
        </p:txBody>
      </p:sp>
      <p:sp>
        <p:nvSpPr>
          <p:cNvPr id="115715" name="Rectangle 3"/>
          <p:cNvSpPr>
            <a:spLocks noGrp="1" noChangeArrowheads="1"/>
          </p:cNvSpPr>
          <p:nvPr>
            <p:ph type="body" idx="1"/>
          </p:nvPr>
        </p:nvSpPr>
        <p:spPr>
          <a:xfrm>
            <a:off x="457200" y="1676400"/>
            <a:ext cx="8534400" cy="1905000"/>
          </a:xfrm>
        </p:spPr>
        <p:txBody>
          <a:bodyPr lIns="90488" tIns="44450" rIns="90488" bIns="44450"/>
          <a:lstStyle/>
          <a:p>
            <a:pPr eaLnBrk="1" hangingPunct="1">
              <a:defRPr/>
            </a:pPr>
            <a:r>
              <a:rPr lang="en-US" sz="2800" b="1" dirty="0" smtClean="0"/>
              <a:t>The After Action Review IS the purpose of the exercise.</a:t>
            </a:r>
          </a:p>
          <a:p>
            <a:pPr eaLnBrk="1" hangingPunct="1">
              <a:defRPr/>
            </a:pPr>
            <a:endParaRPr lang="en-US" sz="2800" b="1" dirty="0" smtClean="0"/>
          </a:p>
          <a:p>
            <a:pPr eaLnBrk="1" hangingPunct="1">
              <a:defRPr/>
            </a:pPr>
            <a:r>
              <a:rPr lang="en-US" sz="2800" b="1" dirty="0" smtClean="0"/>
              <a:t>Learning during the exercise vs. learning during the emergency.</a:t>
            </a:r>
          </a:p>
          <a:p>
            <a:pPr eaLnBrk="1" hangingPunct="1">
              <a:defRPr/>
            </a:pPr>
            <a:endParaRPr lang="en-US" sz="2800" b="1" dirty="0" smtClean="0"/>
          </a:p>
          <a:p>
            <a:pPr eaLnBrk="1" hangingPunct="1">
              <a:defRPr/>
            </a:pPr>
            <a:r>
              <a:rPr lang="en-US" sz="2800" b="1" dirty="0" smtClean="0"/>
              <a:t>The lessons are the most important part of the entire event.  The exercise is the way to get to them.</a:t>
            </a:r>
          </a:p>
        </p:txBody>
      </p:sp>
      <p:sp>
        <p:nvSpPr>
          <p:cNvPr id="115717" name="Rectangle 5"/>
          <p:cNvSpPr>
            <a:spLocks noChangeArrowheads="1"/>
          </p:cNvSpPr>
          <p:nvPr/>
        </p:nvSpPr>
        <p:spPr bwMode="auto">
          <a:xfrm>
            <a:off x="2286000" y="152400"/>
            <a:ext cx="4502150" cy="641350"/>
          </a:xfrm>
          <a:prstGeom prst="rect">
            <a:avLst/>
          </a:prstGeom>
          <a:noFill/>
          <a:ln w="12700">
            <a:noFill/>
            <a:miter lim="800000"/>
            <a:headEnd/>
            <a:tailEnd/>
          </a:ln>
          <a:effectLst/>
        </p:spPr>
        <p:txBody>
          <a:bodyPr wrap="none">
            <a:spAutoFit/>
          </a:bodyPr>
          <a:lstStyle/>
          <a:p>
            <a:pPr algn="ctr" eaLnBrk="0" hangingPunct="0">
              <a:defRPr/>
            </a:pPr>
            <a:r>
              <a:rPr lang="en-US" sz="3600" b="1" dirty="0"/>
              <a:t>After Action Review</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066800" y="838200"/>
            <a:ext cx="7010400" cy="609600"/>
          </a:xfrm>
        </p:spPr>
        <p:txBody>
          <a:bodyPr lIns="90488" tIns="44450" rIns="90488" bIns="44450"/>
          <a:lstStyle/>
          <a:p>
            <a:pPr eaLnBrk="1" hangingPunct="1">
              <a:defRPr/>
            </a:pPr>
            <a:r>
              <a:rPr lang="en-US" sz="2800" b="1" dirty="0" smtClean="0">
                <a:solidFill>
                  <a:schemeClr val="tx1"/>
                </a:solidFill>
              </a:rPr>
              <a:t>EVALUATE EXERCISE (not players):</a:t>
            </a:r>
          </a:p>
        </p:txBody>
      </p:sp>
      <p:sp>
        <p:nvSpPr>
          <p:cNvPr id="115715" name="Rectangle 3"/>
          <p:cNvSpPr>
            <a:spLocks noGrp="1" noChangeArrowheads="1"/>
          </p:cNvSpPr>
          <p:nvPr>
            <p:ph type="body" idx="1"/>
          </p:nvPr>
        </p:nvSpPr>
        <p:spPr>
          <a:xfrm>
            <a:off x="609600" y="1600200"/>
            <a:ext cx="8534400" cy="1905000"/>
          </a:xfrm>
        </p:spPr>
        <p:txBody>
          <a:bodyPr lIns="90488" tIns="44450" rIns="90488" bIns="44450"/>
          <a:lstStyle/>
          <a:p>
            <a:pPr eaLnBrk="1" hangingPunct="1">
              <a:defRPr/>
            </a:pPr>
            <a:r>
              <a:rPr lang="en-US" sz="2800" b="1" dirty="0" smtClean="0"/>
              <a:t>To identify needed improvements in the EAP</a:t>
            </a:r>
          </a:p>
          <a:p>
            <a:pPr eaLnBrk="1" hangingPunct="1">
              <a:defRPr/>
            </a:pPr>
            <a:r>
              <a:rPr lang="en-US" sz="2800" b="1" dirty="0" smtClean="0"/>
              <a:t>To identify needed improvements in the emergency management system</a:t>
            </a:r>
          </a:p>
          <a:p>
            <a:pPr eaLnBrk="1" hangingPunct="1">
              <a:defRPr/>
            </a:pPr>
            <a:r>
              <a:rPr lang="en-US" sz="2800" b="1" dirty="0" smtClean="0"/>
              <a:t>To identify training needs </a:t>
            </a:r>
          </a:p>
          <a:p>
            <a:pPr eaLnBrk="1" hangingPunct="1">
              <a:defRPr/>
            </a:pPr>
            <a:r>
              <a:rPr lang="en-US" sz="2800" b="1" dirty="0" smtClean="0"/>
              <a:t>To identify staffing deficiencies</a:t>
            </a:r>
          </a:p>
          <a:p>
            <a:pPr eaLnBrk="1" hangingPunct="1">
              <a:defRPr/>
            </a:pPr>
            <a:r>
              <a:rPr lang="en-US" sz="2800" b="1" dirty="0" smtClean="0"/>
              <a:t>To determine whether objectives were achieved</a:t>
            </a:r>
          </a:p>
          <a:p>
            <a:pPr eaLnBrk="1" hangingPunct="1">
              <a:defRPr/>
            </a:pPr>
            <a:r>
              <a:rPr lang="en-US" sz="2800" b="1" dirty="0" smtClean="0"/>
              <a:t>To identify equipment needs</a:t>
            </a:r>
          </a:p>
          <a:p>
            <a:pPr eaLnBrk="1" hangingPunct="1">
              <a:defRPr/>
            </a:pPr>
            <a:r>
              <a:rPr lang="en-US" sz="2800" b="1" dirty="0" smtClean="0"/>
              <a:t>To identify any other needs</a:t>
            </a:r>
          </a:p>
        </p:txBody>
      </p:sp>
      <p:sp>
        <p:nvSpPr>
          <p:cNvPr id="115717" name="Rectangle 5"/>
          <p:cNvSpPr>
            <a:spLocks noChangeArrowheads="1"/>
          </p:cNvSpPr>
          <p:nvPr/>
        </p:nvSpPr>
        <p:spPr bwMode="auto">
          <a:xfrm>
            <a:off x="2286000" y="152400"/>
            <a:ext cx="4502150" cy="641350"/>
          </a:xfrm>
          <a:prstGeom prst="rect">
            <a:avLst/>
          </a:prstGeom>
          <a:noFill/>
          <a:ln w="12700">
            <a:noFill/>
            <a:miter lim="800000"/>
            <a:headEnd/>
            <a:tailEnd/>
          </a:ln>
          <a:effectLst/>
        </p:spPr>
        <p:txBody>
          <a:bodyPr wrap="none">
            <a:spAutoFit/>
          </a:bodyPr>
          <a:lstStyle/>
          <a:p>
            <a:pPr algn="ctr" eaLnBrk="0" hangingPunct="0">
              <a:defRPr/>
            </a:pPr>
            <a:r>
              <a:rPr lang="en-US" sz="3600" b="1" dirty="0"/>
              <a:t>After Action Review</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26"/>
          <p:cNvSpPr>
            <a:spLocks noGrp="1" noChangeArrowheads="1"/>
          </p:cNvSpPr>
          <p:nvPr>
            <p:ph type="title"/>
          </p:nvPr>
        </p:nvSpPr>
        <p:spPr>
          <a:xfrm>
            <a:off x="457200" y="152400"/>
            <a:ext cx="8229600" cy="1143000"/>
          </a:xfrm>
        </p:spPr>
        <p:txBody>
          <a:bodyPr/>
          <a:lstStyle/>
          <a:p>
            <a:r>
              <a:rPr lang="en-US" dirty="0" smtClean="0"/>
              <a:t>Communications is Always an Issue</a:t>
            </a:r>
          </a:p>
        </p:txBody>
      </p:sp>
      <p:sp>
        <p:nvSpPr>
          <p:cNvPr id="68611" name="Rectangle 1027"/>
          <p:cNvSpPr>
            <a:spLocks noGrp="1" noChangeArrowheads="1"/>
          </p:cNvSpPr>
          <p:nvPr>
            <p:ph type="body" idx="1"/>
          </p:nvPr>
        </p:nvSpPr>
        <p:spPr>
          <a:xfrm>
            <a:off x="304800" y="1600200"/>
            <a:ext cx="8534400" cy="3886200"/>
          </a:xfrm>
        </p:spPr>
        <p:txBody>
          <a:bodyPr/>
          <a:lstStyle/>
          <a:p>
            <a:r>
              <a:rPr lang="en-US" dirty="0" smtClean="0"/>
              <a:t>Lack of technology.</a:t>
            </a:r>
          </a:p>
          <a:p>
            <a:r>
              <a:rPr lang="en-US" dirty="0" smtClean="0"/>
              <a:t>Interoperability.</a:t>
            </a:r>
          </a:p>
          <a:p>
            <a:r>
              <a:rPr lang="en-US" dirty="0" smtClean="0"/>
              <a:t>Interconnectivity.</a:t>
            </a:r>
          </a:p>
          <a:p>
            <a:r>
              <a:rPr lang="en-US" dirty="0" smtClean="0"/>
              <a:t>Secondary channels</a:t>
            </a:r>
          </a:p>
          <a:p>
            <a:r>
              <a:rPr lang="en-US" dirty="0" smtClean="0"/>
              <a:t>Information sharing.</a:t>
            </a:r>
          </a:p>
          <a:p>
            <a:r>
              <a:rPr lang="en-US" dirty="0" smtClean="0"/>
              <a:t>Understanding. </a:t>
            </a:r>
          </a:p>
          <a:p>
            <a:r>
              <a:rPr lang="en-US" dirty="0" smtClean="0"/>
              <a:t>Misinformation/Miscommunication/Rumors.</a:t>
            </a:r>
          </a:p>
          <a:p>
            <a:endParaRPr lang="en-US" dirty="0" smtClean="0"/>
          </a:p>
          <a:p>
            <a:endParaRPr lang="en-US" sz="3600" dirty="0" smtClean="0"/>
          </a:p>
          <a:p>
            <a:endParaRPr lang="en-US" sz="3600" dirty="0" smtClean="0"/>
          </a:p>
          <a:p>
            <a:endParaRPr lang="en-US" sz="3600" dirty="0" smtClean="0"/>
          </a:p>
          <a:p>
            <a:endParaRPr lang="en-US" sz="3600" dirty="0" smtClean="0"/>
          </a:p>
          <a:p>
            <a:endParaRPr lang="en-US" sz="3600" dirty="0" smtClean="0"/>
          </a:p>
          <a:p>
            <a:endParaRPr lang="en-US" sz="3600" dirty="0" smtClean="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26"/>
          <p:cNvSpPr>
            <a:spLocks noGrp="1" noChangeArrowheads="1"/>
          </p:cNvSpPr>
          <p:nvPr>
            <p:ph type="title"/>
          </p:nvPr>
        </p:nvSpPr>
        <p:spPr>
          <a:xfrm>
            <a:off x="457200" y="152400"/>
            <a:ext cx="8229600" cy="1143000"/>
          </a:xfrm>
        </p:spPr>
        <p:txBody>
          <a:bodyPr/>
          <a:lstStyle/>
          <a:p>
            <a:r>
              <a:rPr lang="en-US" dirty="0" err="1" smtClean="0"/>
              <a:t>Exericise</a:t>
            </a:r>
            <a:r>
              <a:rPr lang="en-US" dirty="0" smtClean="0"/>
              <a:t>, Exercise, Exercise</a:t>
            </a:r>
          </a:p>
        </p:txBody>
      </p:sp>
      <p:sp>
        <p:nvSpPr>
          <p:cNvPr id="68611" name="Rectangle 1027"/>
          <p:cNvSpPr>
            <a:spLocks noGrp="1" noChangeArrowheads="1"/>
          </p:cNvSpPr>
          <p:nvPr>
            <p:ph type="body" idx="1"/>
          </p:nvPr>
        </p:nvSpPr>
        <p:spPr>
          <a:xfrm>
            <a:off x="304800" y="1600200"/>
            <a:ext cx="8534400" cy="3886200"/>
          </a:xfrm>
        </p:spPr>
        <p:txBody>
          <a:bodyPr/>
          <a:lstStyle/>
          <a:p>
            <a:r>
              <a:rPr lang="en-US" sz="3600" dirty="0" smtClean="0"/>
              <a:t>All radio, telephone and email traffic should start and end with a clear indication that it is an exercise message.</a:t>
            </a:r>
          </a:p>
          <a:p>
            <a:r>
              <a:rPr lang="en-US" sz="3600" dirty="0" smtClean="0"/>
              <a:t>Scanners and other electronics allow public to listen.</a:t>
            </a:r>
          </a:p>
          <a:p>
            <a:r>
              <a:rPr lang="en-US" sz="3600" dirty="0" smtClean="0"/>
              <a:t>Frequent concern of a real emergency.</a:t>
            </a:r>
          </a:p>
          <a:p>
            <a:endParaRPr lang="en-US" sz="3600" dirty="0" smtClean="0"/>
          </a:p>
          <a:p>
            <a:endParaRPr lang="en-US" sz="3600" dirty="0" smtClean="0"/>
          </a:p>
          <a:p>
            <a:endParaRPr lang="en-US" sz="3600" dirty="0" smtClean="0"/>
          </a:p>
          <a:p>
            <a:endParaRPr lang="en-US" sz="3600" dirty="0" smtClean="0"/>
          </a:p>
          <a:p>
            <a:endParaRPr lang="en-US" sz="3600" dirty="0" smtClean="0"/>
          </a:p>
          <a:p>
            <a:endParaRPr lang="en-US" sz="3600" dirty="0" smtClean="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26"/>
          <p:cNvSpPr>
            <a:spLocks noGrp="1" noChangeArrowheads="1"/>
          </p:cNvSpPr>
          <p:nvPr>
            <p:ph type="title"/>
          </p:nvPr>
        </p:nvSpPr>
        <p:spPr>
          <a:xfrm>
            <a:off x="457200" y="152400"/>
            <a:ext cx="8229600" cy="1143000"/>
          </a:xfrm>
        </p:spPr>
        <p:txBody>
          <a:bodyPr/>
          <a:lstStyle/>
          <a:p>
            <a:r>
              <a:rPr lang="en-US" dirty="0" smtClean="0"/>
              <a:t>Other Common Lessons</a:t>
            </a:r>
          </a:p>
        </p:txBody>
      </p:sp>
      <p:sp>
        <p:nvSpPr>
          <p:cNvPr id="68611" name="Rectangle 1027"/>
          <p:cNvSpPr>
            <a:spLocks noGrp="1" noChangeArrowheads="1"/>
          </p:cNvSpPr>
          <p:nvPr>
            <p:ph type="body" idx="1"/>
          </p:nvPr>
        </p:nvSpPr>
        <p:spPr>
          <a:xfrm>
            <a:off x="304800" y="1600200"/>
            <a:ext cx="8534400" cy="3886200"/>
          </a:xfrm>
        </p:spPr>
        <p:txBody>
          <a:bodyPr/>
          <a:lstStyle/>
          <a:p>
            <a:r>
              <a:rPr lang="en-US" sz="3600" dirty="0" smtClean="0"/>
              <a:t>No time to reference available info.  </a:t>
            </a:r>
          </a:p>
          <a:p>
            <a:r>
              <a:rPr lang="en-US" sz="3600" dirty="0" smtClean="0"/>
              <a:t>Physical space.</a:t>
            </a:r>
          </a:p>
          <a:p>
            <a:r>
              <a:rPr lang="en-US" sz="3600" dirty="0" smtClean="0"/>
              <a:t>Roles and responsibilities.</a:t>
            </a:r>
          </a:p>
          <a:p>
            <a:r>
              <a:rPr lang="en-US" sz="3600" dirty="0" smtClean="0"/>
              <a:t>Timely decisions; or lack thereof.</a:t>
            </a:r>
          </a:p>
          <a:p>
            <a:r>
              <a:rPr lang="en-US" sz="3600" dirty="0" smtClean="0"/>
              <a:t>Levels of responsibility in crisis.  </a:t>
            </a:r>
          </a:p>
          <a:p>
            <a:endParaRPr lang="en-US" sz="3600" dirty="0" smtClean="0"/>
          </a:p>
          <a:p>
            <a:endParaRPr lang="en-US" sz="3600" dirty="0" smtClean="0"/>
          </a:p>
          <a:p>
            <a:endParaRPr lang="en-US" sz="3600" dirty="0" smtClean="0"/>
          </a:p>
          <a:p>
            <a:endParaRPr lang="en-US" sz="3600" dirty="0" smtClean="0"/>
          </a:p>
          <a:p>
            <a:endParaRPr lang="en-US" sz="3600" dirty="0" smtClean="0"/>
          </a:p>
          <a:p>
            <a:endParaRPr lang="en-US" sz="3600" dirty="0" smtClean="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 Issues Identified</a:t>
            </a:r>
            <a:endParaRPr lang="en-US" dirty="0"/>
          </a:p>
        </p:txBody>
      </p:sp>
      <p:sp>
        <p:nvSpPr>
          <p:cNvPr id="3" name="Content Placeholder 2"/>
          <p:cNvSpPr>
            <a:spLocks noGrp="1"/>
          </p:cNvSpPr>
          <p:nvPr>
            <p:ph idx="1"/>
          </p:nvPr>
        </p:nvSpPr>
        <p:spPr>
          <a:xfrm>
            <a:off x="381000" y="2362200"/>
            <a:ext cx="8229600" cy="3886200"/>
          </a:xfrm>
        </p:spPr>
        <p:txBody>
          <a:bodyPr/>
          <a:lstStyle/>
          <a:p>
            <a:r>
              <a:rPr lang="en-US" dirty="0" smtClean="0"/>
              <a:t>Must adjust for lessons learned during exercise in a timely manner.</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26"/>
          <p:cNvSpPr>
            <a:spLocks noGrp="1" noChangeArrowheads="1"/>
          </p:cNvSpPr>
          <p:nvPr>
            <p:ph type="title"/>
          </p:nvPr>
        </p:nvSpPr>
        <p:spPr>
          <a:xfrm>
            <a:off x="457200" y="152400"/>
            <a:ext cx="8229600" cy="1143000"/>
          </a:xfrm>
        </p:spPr>
        <p:txBody>
          <a:bodyPr/>
          <a:lstStyle/>
          <a:p>
            <a:r>
              <a:rPr lang="en-US" dirty="0" smtClean="0"/>
              <a:t>Real Emergencies During Exercises</a:t>
            </a:r>
          </a:p>
        </p:txBody>
      </p:sp>
      <p:sp>
        <p:nvSpPr>
          <p:cNvPr id="68611" name="Rectangle 1027"/>
          <p:cNvSpPr>
            <a:spLocks noGrp="1" noChangeArrowheads="1"/>
          </p:cNvSpPr>
          <p:nvPr>
            <p:ph type="body" idx="1"/>
          </p:nvPr>
        </p:nvSpPr>
        <p:spPr>
          <a:xfrm>
            <a:off x="381000" y="1600200"/>
            <a:ext cx="8534400" cy="3886200"/>
          </a:xfrm>
        </p:spPr>
        <p:txBody>
          <a:bodyPr/>
          <a:lstStyle/>
          <a:p>
            <a:r>
              <a:rPr lang="en-US" sz="3600" dirty="0" smtClean="0"/>
              <a:t>Happens more than you might think.</a:t>
            </a:r>
          </a:p>
          <a:p>
            <a:endParaRPr lang="en-US" sz="3600" dirty="0" smtClean="0"/>
          </a:p>
          <a:p>
            <a:r>
              <a:rPr lang="en-US" sz="3600" dirty="0" smtClean="0"/>
              <a:t>Have predefined process for notification of end of exercise.</a:t>
            </a:r>
          </a:p>
          <a:p>
            <a:endParaRPr lang="en-US" sz="3600"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 Safety Exercise</a:t>
            </a:r>
            <a:br>
              <a:rPr lang="en-US" dirty="0" smtClean="0"/>
            </a:br>
            <a:r>
              <a:rPr lang="en-US" dirty="0" smtClean="0"/>
              <a:t>Indirect Benefits</a:t>
            </a:r>
            <a:endParaRPr lang="en-US" dirty="0"/>
          </a:p>
        </p:txBody>
      </p:sp>
      <p:pic>
        <p:nvPicPr>
          <p:cNvPr id="4" name="Picture 7" descr="IMGP1665"/>
          <p:cNvPicPr>
            <a:picLocks noGrp="1" noChangeAspect="1" noChangeArrowheads="1"/>
          </p:cNvPicPr>
          <p:nvPr>
            <p:ph idx="1"/>
          </p:nvPr>
        </p:nvPicPr>
        <p:blipFill>
          <a:blip r:embed="rId2" cstate="print"/>
          <a:srcRect/>
          <a:stretch>
            <a:fillRect/>
          </a:stretch>
        </p:blipFill>
        <p:spPr bwMode="auto">
          <a:xfrm>
            <a:off x="4343400" y="3505200"/>
            <a:ext cx="3505200" cy="2628900"/>
          </a:xfrm>
          <a:prstGeom prst="rect">
            <a:avLst/>
          </a:prstGeom>
          <a:noFill/>
          <a:ln w="9525">
            <a:noFill/>
            <a:miter lim="800000"/>
            <a:headEnd/>
            <a:tailEnd/>
          </a:ln>
        </p:spPr>
      </p:pic>
      <p:sp>
        <p:nvSpPr>
          <p:cNvPr id="5" name="Rectangle 3"/>
          <p:cNvSpPr txBox="1">
            <a:spLocks noChangeArrowheads="1"/>
          </p:cNvSpPr>
          <p:nvPr/>
        </p:nvSpPr>
        <p:spPr bwMode="auto">
          <a:xfrm>
            <a:off x="304800" y="1676400"/>
            <a:ext cx="8728075"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3600" b="0" i="0" u="none" strike="noStrike" kern="0" cap="none" spc="0" normalizeH="0" baseline="0" noProof="0" dirty="0" smtClean="0">
                <a:ln>
                  <a:noFill/>
                </a:ln>
                <a:solidFill>
                  <a:schemeClr val="tx1"/>
                </a:solidFill>
                <a:effectLst/>
                <a:uLnTx/>
                <a:uFillTx/>
                <a:latin typeface="+mn-lt"/>
                <a:ea typeface="+mn-ea"/>
                <a:cs typeface="+mn-cs"/>
              </a:rPr>
              <a:t>Builds </a:t>
            </a:r>
            <a:r>
              <a:rPr lang="en-US" sz="3600" kern="0" dirty="0" smtClean="0">
                <a:latin typeface="+mn-lt"/>
              </a:rPr>
              <a:t>relationships</a:t>
            </a:r>
            <a:r>
              <a:rPr kumimoji="0" lang="en-US" sz="3600" b="0" i="0" u="none" strike="noStrike" kern="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3600" b="0" i="0" u="none" strike="noStrike" kern="0" cap="none" spc="0" normalizeH="0" baseline="0" noProof="0" dirty="0" smtClean="0">
                <a:ln>
                  <a:noFill/>
                </a:ln>
                <a:solidFill>
                  <a:schemeClr val="tx1"/>
                </a:solidFill>
                <a:effectLst/>
                <a:uLnTx/>
                <a:uFillTx/>
                <a:latin typeface="+mn-lt"/>
                <a:ea typeface="+mn-ea"/>
                <a:cs typeface="+mn-cs"/>
              </a:rPr>
              <a:t>Helps</a:t>
            </a:r>
            <a:r>
              <a:rPr kumimoji="0" lang="en-US" sz="3600" b="0" i="0" u="none" strike="noStrike" kern="0" cap="none" spc="0" normalizeH="0" noProof="0" dirty="0" smtClean="0">
                <a:ln>
                  <a:noFill/>
                </a:ln>
                <a:solidFill>
                  <a:schemeClr val="tx1"/>
                </a:solidFill>
                <a:effectLst/>
                <a:uLnTx/>
                <a:uFillTx/>
                <a:latin typeface="+mn-lt"/>
                <a:ea typeface="+mn-ea"/>
                <a:cs typeface="+mn-cs"/>
              </a:rPr>
              <a:t> with other responses.</a:t>
            </a:r>
            <a:r>
              <a:rPr kumimoji="0" lang="en-US" sz="3600" b="0" i="0" u="none" strike="noStrike" kern="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ChangeArrowheads="1"/>
          </p:cNvSpPr>
          <p:nvPr/>
        </p:nvSpPr>
        <p:spPr bwMode="auto">
          <a:xfrm>
            <a:off x="457201" y="4371444"/>
            <a:ext cx="8686800" cy="1447800"/>
          </a:xfrm>
          <a:prstGeom prst="rightArrow">
            <a:avLst>
              <a:gd name="adj1" fmla="val 38889"/>
              <a:gd name="adj2" fmla="val 51972"/>
            </a:avLst>
          </a:prstGeom>
          <a:solidFill>
            <a:srgbClr val="FFFFFF"/>
          </a:solidFill>
          <a:ln w="38100">
            <a:solidFill>
              <a:srgbClr val="FF0000"/>
            </a:solidFill>
            <a:miter lim="800000"/>
            <a:headEnd/>
            <a:tailEnd/>
          </a:ln>
        </p:spPr>
        <p:txBody>
          <a:bodyPr wrap="none" anchor="ctr"/>
          <a:lstStyle/>
          <a:p>
            <a:endParaRPr lang="en-US"/>
          </a:p>
        </p:txBody>
      </p:sp>
      <p:sp>
        <p:nvSpPr>
          <p:cNvPr id="48131" name="WordArt 3"/>
          <p:cNvSpPr>
            <a:spLocks noChangeArrowheads="1" noChangeShapeType="1" noTextEdit="1"/>
          </p:cNvSpPr>
          <p:nvPr/>
        </p:nvSpPr>
        <p:spPr bwMode="auto">
          <a:xfrm>
            <a:off x="685801" y="4904844"/>
            <a:ext cx="1309688" cy="400050"/>
          </a:xfrm>
          <a:prstGeom prst="rect">
            <a:avLst/>
          </a:prstGeom>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rgbClr val="FF0000"/>
                </a:solidFill>
                <a:effectLst>
                  <a:outerShdw dist="35921" dir="2700000" algn="ctr" rotWithShape="0">
                    <a:schemeClr val="tx1"/>
                  </a:outerShdw>
                </a:effectLst>
                <a:latin typeface="Comic Sans MS"/>
              </a:rPr>
              <a:t>Simple</a:t>
            </a:r>
          </a:p>
        </p:txBody>
      </p:sp>
      <p:sp>
        <p:nvSpPr>
          <p:cNvPr id="48132" name="WordArt 4"/>
          <p:cNvSpPr>
            <a:spLocks noChangeArrowheads="1" noChangeShapeType="1" noTextEdit="1"/>
          </p:cNvSpPr>
          <p:nvPr/>
        </p:nvSpPr>
        <p:spPr bwMode="auto">
          <a:xfrm>
            <a:off x="7300914" y="4904844"/>
            <a:ext cx="1309687" cy="4000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effectLst>
                  <a:outerShdw dist="35921" dir="2700000" algn="ctr" rotWithShape="0">
                    <a:schemeClr val="tx1"/>
                  </a:outerShdw>
                </a:effectLst>
                <a:latin typeface="Book Antiqua"/>
              </a:rPr>
              <a:t>Complex</a:t>
            </a:r>
          </a:p>
        </p:txBody>
      </p:sp>
      <p:sp>
        <p:nvSpPr>
          <p:cNvPr id="96261" name="Text Box 5"/>
          <p:cNvSpPr txBox="1">
            <a:spLocks noChangeArrowheads="1"/>
          </p:cNvSpPr>
          <p:nvPr/>
        </p:nvSpPr>
        <p:spPr bwMode="auto">
          <a:xfrm rot="-2649531">
            <a:off x="200026" y="2161644"/>
            <a:ext cx="3517900" cy="45720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eaLnBrk="0" hangingPunct="0">
              <a:defRPr/>
            </a:pPr>
            <a:r>
              <a:rPr lang="en-US" sz="2400" b="1">
                <a:solidFill>
                  <a:srgbClr val="FF0000"/>
                </a:solidFill>
              </a:rPr>
              <a:t>1.  Orientation Seminar</a:t>
            </a:r>
          </a:p>
        </p:txBody>
      </p:sp>
      <p:sp>
        <p:nvSpPr>
          <p:cNvPr id="96262" name="Text Box 6"/>
          <p:cNvSpPr txBox="1">
            <a:spLocks noChangeArrowheads="1"/>
          </p:cNvSpPr>
          <p:nvPr/>
        </p:nvSpPr>
        <p:spPr bwMode="auto">
          <a:xfrm rot="-2649531">
            <a:off x="2057401" y="2976032"/>
            <a:ext cx="1198563" cy="45720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eaLnBrk="0" hangingPunct="0">
              <a:defRPr/>
            </a:pPr>
            <a:r>
              <a:rPr lang="en-US" sz="2400" b="1">
                <a:solidFill>
                  <a:srgbClr val="FF0000"/>
                </a:solidFill>
              </a:rPr>
              <a:t>2.  Drill</a:t>
            </a:r>
          </a:p>
        </p:txBody>
      </p:sp>
      <p:sp>
        <p:nvSpPr>
          <p:cNvPr id="96263" name="Text Box 7"/>
          <p:cNvSpPr txBox="1">
            <a:spLocks noChangeArrowheads="1"/>
          </p:cNvSpPr>
          <p:nvPr/>
        </p:nvSpPr>
        <p:spPr bwMode="auto">
          <a:xfrm rot="-2649531">
            <a:off x="3048001" y="2274357"/>
            <a:ext cx="3214688" cy="45720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eaLnBrk="0" hangingPunct="0">
              <a:defRPr/>
            </a:pPr>
            <a:r>
              <a:rPr lang="en-US" sz="2400" b="1">
                <a:solidFill>
                  <a:srgbClr val="FF0000"/>
                </a:solidFill>
              </a:rPr>
              <a:t>3.  Tabletop Exercise</a:t>
            </a:r>
          </a:p>
        </p:txBody>
      </p:sp>
      <p:sp>
        <p:nvSpPr>
          <p:cNvPr id="96264" name="Text Box 8"/>
          <p:cNvSpPr txBox="1">
            <a:spLocks noChangeArrowheads="1"/>
          </p:cNvSpPr>
          <p:nvPr/>
        </p:nvSpPr>
        <p:spPr bwMode="auto">
          <a:xfrm rot="-2649531">
            <a:off x="4668839" y="2196569"/>
            <a:ext cx="3484562" cy="45720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eaLnBrk="0" hangingPunct="0">
              <a:defRPr/>
            </a:pPr>
            <a:r>
              <a:rPr lang="en-US" sz="2400" b="1">
                <a:solidFill>
                  <a:srgbClr val="FF0000"/>
                </a:solidFill>
              </a:rPr>
              <a:t>4.  Functional Exercise</a:t>
            </a:r>
          </a:p>
        </p:txBody>
      </p:sp>
      <p:sp>
        <p:nvSpPr>
          <p:cNvPr id="96265" name="Text Box 9"/>
          <p:cNvSpPr txBox="1">
            <a:spLocks noChangeArrowheads="1"/>
          </p:cNvSpPr>
          <p:nvPr/>
        </p:nvSpPr>
        <p:spPr bwMode="auto">
          <a:xfrm rot="-2649531">
            <a:off x="6022975" y="2803525"/>
            <a:ext cx="3367088" cy="45720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eaLnBrk="0" hangingPunct="0">
              <a:defRPr/>
            </a:pPr>
            <a:r>
              <a:rPr lang="en-US" sz="2400" b="1">
                <a:solidFill>
                  <a:srgbClr val="FF0000"/>
                </a:solidFill>
              </a:rPr>
              <a:t>5.  Full Scale Exercise</a:t>
            </a:r>
          </a:p>
        </p:txBody>
      </p:sp>
      <p:sp>
        <p:nvSpPr>
          <p:cNvPr id="48138" name="Line 10"/>
          <p:cNvSpPr>
            <a:spLocks noChangeShapeType="1"/>
          </p:cNvSpPr>
          <p:nvPr/>
        </p:nvSpPr>
        <p:spPr bwMode="auto">
          <a:xfrm>
            <a:off x="457201" y="3893607"/>
            <a:ext cx="7696200" cy="0"/>
          </a:xfrm>
          <a:prstGeom prst="line">
            <a:avLst/>
          </a:prstGeom>
          <a:noFill/>
          <a:ln w="9525">
            <a:solidFill>
              <a:schemeClr val="tx1"/>
            </a:solidFill>
            <a:round/>
            <a:headEnd/>
            <a:tailEnd/>
          </a:ln>
        </p:spPr>
        <p:txBody>
          <a:bodyPr/>
          <a:lstStyle/>
          <a:p>
            <a:endParaRPr lang="en-US"/>
          </a:p>
        </p:txBody>
      </p:sp>
      <p:sp>
        <p:nvSpPr>
          <p:cNvPr id="96267" name="Text Box 11"/>
          <p:cNvSpPr txBox="1">
            <a:spLocks noChangeArrowheads="1"/>
          </p:cNvSpPr>
          <p:nvPr/>
        </p:nvSpPr>
        <p:spPr bwMode="auto">
          <a:xfrm>
            <a:off x="4648201" y="4295244"/>
            <a:ext cx="3657600" cy="3968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0" hangingPunct="0">
              <a:defRPr/>
            </a:pPr>
            <a:r>
              <a:rPr lang="en-US" sz="2000" b="1" i="1">
                <a:solidFill>
                  <a:srgbClr val="FFFFCC"/>
                </a:solidFill>
              </a:rPr>
              <a:t>“Comprehensive Exercises”</a:t>
            </a:r>
          </a:p>
        </p:txBody>
      </p:sp>
      <p:sp>
        <p:nvSpPr>
          <p:cNvPr id="96268" name="AutoShape 12"/>
          <p:cNvSpPr>
            <a:spLocks/>
          </p:cNvSpPr>
          <p:nvPr/>
        </p:nvSpPr>
        <p:spPr bwMode="auto">
          <a:xfrm rot="5400000">
            <a:off x="6362701" y="2580744"/>
            <a:ext cx="304800" cy="2971800"/>
          </a:xfrm>
          <a:prstGeom prst="rightBrace">
            <a:avLst>
              <a:gd name="adj1" fmla="val 81250"/>
              <a:gd name="adj2" fmla="val 50000"/>
            </a:avLst>
          </a:prstGeom>
          <a:noFill/>
          <a:ln w="41275">
            <a:solidFill>
              <a:srgbClr val="FFFFCC"/>
            </a:solidFill>
            <a:round/>
            <a:headEnd/>
            <a:tailEnd/>
          </a:ln>
          <a:effectLst>
            <a:outerShdw dist="35921" dir="2700000" algn="ctr" rotWithShape="0">
              <a:schemeClr val="tx1"/>
            </a:outerShdw>
          </a:effectLst>
        </p:spPr>
        <p:txBody>
          <a:bodyPr wrap="none" anchor="ctr"/>
          <a:lstStyle/>
          <a:p>
            <a:pPr>
              <a:defRPr/>
            </a:pPr>
            <a:endParaRPr lang="en-US"/>
          </a:p>
        </p:txBody>
      </p:sp>
      <p:sp>
        <p:nvSpPr>
          <p:cNvPr id="48141" name="Line 13"/>
          <p:cNvSpPr>
            <a:spLocks noChangeShapeType="1"/>
          </p:cNvSpPr>
          <p:nvPr/>
        </p:nvSpPr>
        <p:spPr bwMode="auto">
          <a:xfrm>
            <a:off x="685801" y="3741207"/>
            <a:ext cx="0" cy="152400"/>
          </a:xfrm>
          <a:prstGeom prst="line">
            <a:avLst/>
          </a:prstGeom>
          <a:noFill/>
          <a:ln w="9525">
            <a:solidFill>
              <a:schemeClr val="tx1"/>
            </a:solidFill>
            <a:round/>
            <a:headEnd/>
            <a:tailEnd/>
          </a:ln>
        </p:spPr>
        <p:txBody>
          <a:bodyPr/>
          <a:lstStyle/>
          <a:p>
            <a:endParaRPr lang="en-US"/>
          </a:p>
        </p:txBody>
      </p:sp>
      <p:sp>
        <p:nvSpPr>
          <p:cNvPr id="48142" name="Line 14"/>
          <p:cNvSpPr>
            <a:spLocks noChangeShapeType="1"/>
          </p:cNvSpPr>
          <p:nvPr/>
        </p:nvSpPr>
        <p:spPr bwMode="auto">
          <a:xfrm>
            <a:off x="2130426" y="3741207"/>
            <a:ext cx="0" cy="152400"/>
          </a:xfrm>
          <a:prstGeom prst="line">
            <a:avLst/>
          </a:prstGeom>
          <a:noFill/>
          <a:ln w="9525">
            <a:solidFill>
              <a:schemeClr val="tx1"/>
            </a:solidFill>
            <a:round/>
            <a:headEnd/>
            <a:tailEnd/>
          </a:ln>
        </p:spPr>
        <p:txBody>
          <a:bodyPr/>
          <a:lstStyle/>
          <a:p>
            <a:endParaRPr lang="en-US"/>
          </a:p>
        </p:txBody>
      </p:sp>
      <p:sp>
        <p:nvSpPr>
          <p:cNvPr id="48143" name="Line 15"/>
          <p:cNvSpPr>
            <a:spLocks noChangeShapeType="1"/>
          </p:cNvSpPr>
          <p:nvPr/>
        </p:nvSpPr>
        <p:spPr bwMode="auto">
          <a:xfrm>
            <a:off x="3481389" y="3741207"/>
            <a:ext cx="0" cy="152400"/>
          </a:xfrm>
          <a:prstGeom prst="line">
            <a:avLst/>
          </a:prstGeom>
          <a:noFill/>
          <a:ln w="9525">
            <a:solidFill>
              <a:schemeClr val="tx1"/>
            </a:solidFill>
            <a:round/>
            <a:headEnd/>
            <a:tailEnd/>
          </a:ln>
        </p:spPr>
        <p:txBody>
          <a:bodyPr/>
          <a:lstStyle/>
          <a:p>
            <a:endParaRPr lang="en-US"/>
          </a:p>
        </p:txBody>
      </p:sp>
      <p:sp>
        <p:nvSpPr>
          <p:cNvPr id="48144" name="Line 16"/>
          <p:cNvSpPr>
            <a:spLocks noChangeShapeType="1"/>
          </p:cNvSpPr>
          <p:nvPr/>
        </p:nvSpPr>
        <p:spPr bwMode="auto">
          <a:xfrm>
            <a:off x="5064126" y="3741207"/>
            <a:ext cx="0" cy="152400"/>
          </a:xfrm>
          <a:prstGeom prst="line">
            <a:avLst/>
          </a:prstGeom>
          <a:noFill/>
          <a:ln w="9525">
            <a:solidFill>
              <a:schemeClr val="tx1"/>
            </a:solidFill>
            <a:round/>
            <a:headEnd/>
            <a:tailEnd/>
          </a:ln>
        </p:spPr>
        <p:txBody>
          <a:bodyPr/>
          <a:lstStyle/>
          <a:p>
            <a:endParaRPr lang="en-US"/>
          </a:p>
        </p:txBody>
      </p:sp>
      <p:sp>
        <p:nvSpPr>
          <p:cNvPr id="48145" name="Line 17"/>
          <p:cNvSpPr>
            <a:spLocks noChangeShapeType="1"/>
          </p:cNvSpPr>
          <p:nvPr/>
        </p:nvSpPr>
        <p:spPr bwMode="auto">
          <a:xfrm>
            <a:off x="6629401" y="3741207"/>
            <a:ext cx="0" cy="152400"/>
          </a:xfrm>
          <a:prstGeom prst="line">
            <a:avLst/>
          </a:prstGeom>
          <a:noFill/>
          <a:ln w="9525">
            <a:solidFill>
              <a:schemeClr val="tx1"/>
            </a:solidFill>
            <a:round/>
            <a:headEnd/>
            <a:tailEnd/>
          </a:ln>
        </p:spPr>
        <p:txBody>
          <a:bodyPr/>
          <a:lstStyle/>
          <a:p>
            <a:endParaRPr lang="en-US"/>
          </a:p>
        </p:txBody>
      </p:sp>
      <p:sp>
        <p:nvSpPr>
          <p:cNvPr id="96274" name="Rectangle 18"/>
          <p:cNvSpPr>
            <a:spLocks noChangeArrowheads="1"/>
          </p:cNvSpPr>
          <p:nvPr/>
        </p:nvSpPr>
        <p:spPr bwMode="auto">
          <a:xfrm>
            <a:off x="762000" y="304800"/>
            <a:ext cx="7832725" cy="646331"/>
          </a:xfrm>
          <a:prstGeom prst="rect">
            <a:avLst/>
          </a:prstGeom>
          <a:noFill/>
          <a:ln w="9525">
            <a:noFill/>
            <a:miter lim="800000"/>
            <a:headEnd/>
            <a:tailEnd/>
          </a:ln>
          <a:effectLst/>
        </p:spPr>
        <p:txBody>
          <a:bodyPr>
            <a:spAutoFit/>
          </a:bodyPr>
          <a:lstStyle/>
          <a:p>
            <a:pPr algn="ctr">
              <a:defRPr/>
            </a:pPr>
            <a:r>
              <a:rPr lang="en-US" sz="3600" b="1" dirty="0">
                <a:latin typeface="Arial" pitchFamily="34" charset="0"/>
                <a:cs typeface="Arial" pitchFamily="34" charset="0"/>
              </a:rPr>
              <a:t>Emergency Response Exercises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457200" y="2384425"/>
            <a:ext cx="8153400" cy="4473575"/>
          </a:xfrm>
          <a:prstGeom prst="rect">
            <a:avLst/>
          </a:prstGeom>
          <a:noFill/>
          <a:ln w="9525">
            <a:noFill/>
            <a:miter lim="800000"/>
            <a:headEnd/>
            <a:tailEnd/>
          </a:ln>
          <a:effectLst>
            <a:outerShdw dist="17961" dir="2700000" algn="ctr" rotWithShape="0">
              <a:schemeClr val="bg1"/>
            </a:outerShdw>
          </a:effectLst>
        </p:spPr>
        <p:txBody>
          <a:bodyPr>
            <a:spAutoFit/>
          </a:bodyPr>
          <a:lstStyle/>
          <a:p>
            <a:pPr marL="457200" indent="-457200">
              <a:buFont typeface="Wingdings" pitchFamily="2" charset="2"/>
              <a:buChar char="Ø"/>
              <a:defRPr/>
            </a:pPr>
            <a:r>
              <a:rPr lang="en-US" sz="2400" b="1" dirty="0"/>
              <a:t>Informational meeting</a:t>
            </a:r>
          </a:p>
          <a:p>
            <a:pPr marL="457200" indent="-457200">
              <a:buFont typeface="Wingdings" pitchFamily="2" charset="2"/>
              <a:buChar char="Ø"/>
              <a:defRPr/>
            </a:pPr>
            <a:endParaRPr lang="en-US" sz="2400" b="1" dirty="0"/>
          </a:p>
          <a:p>
            <a:pPr marL="457200" indent="-457200">
              <a:buFont typeface="Wingdings" pitchFamily="2" charset="2"/>
              <a:buChar char="Ø"/>
              <a:defRPr/>
            </a:pPr>
            <a:r>
              <a:rPr lang="en-US" sz="2400" b="1" dirty="0"/>
              <a:t>Risk Communication with very little preparation</a:t>
            </a:r>
          </a:p>
          <a:p>
            <a:pPr marL="457200" indent="-457200">
              <a:buFont typeface="Wingdings" pitchFamily="2" charset="2"/>
              <a:buChar char="Ø"/>
              <a:defRPr/>
            </a:pPr>
            <a:endParaRPr lang="en-US" sz="2400" b="1" dirty="0"/>
          </a:p>
          <a:p>
            <a:pPr marL="457200" indent="-457200">
              <a:buFont typeface="Wingdings" pitchFamily="2" charset="2"/>
              <a:buChar char="Ø"/>
              <a:defRPr/>
            </a:pPr>
            <a:r>
              <a:rPr lang="en-US" sz="2400" b="1" dirty="0"/>
              <a:t>No actual exercise of EAP</a:t>
            </a:r>
          </a:p>
          <a:p>
            <a:pPr marL="457200" indent="-457200">
              <a:buFont typeface="Wingdings" pitchFamily="2" charset="2"/>
              <a:buChar char="Ø"/>
              <a:defRPr/>
            </a:pPr>
            <a:endParaRPr lang="en-US" sz="2400" b="1" dirty="0"/>
          </a:p>
          <a:p>
            <a:pPr marL="457200" indent="-457200">
              <a:buFont typeface="Wingdings" pitchFamily="2" charset="2"/>
              <a:buChar char="Ø"/>
              <a:defRPr/>
            </a:pPr>
            <a:r>
              <a:rPr lang="en-US" sz="2400" b="1" dirty="0"/>
              <a:t>Initial step to more complex exercises</a:t>
            </a:r>
          </a:p>
          <a:p>
            <a:pPr marL="457200" indent="-457200">
              <a:buFont typeface="Wingdings" pitchFamily="2" charset="2"/>
              <a:buChar char="Ø"/>
              <a:defRPr/>
            </a:pPr>
            <a:endParaRPr lang="en-US" sz="2400" b="1" dirty="0"/>
          </a:p>
          <a:p>
            <a:pPr marL="457200" indent="-457200">
              <a:buFont typeface="Wingdings" pitchFamily="2" charset="2"/>
              <a:buChar char="Ø"/>
              <a:defRPr/>
            </a:pPr>
            <a:r>
              <a:rPr lang="en-US" sz="2400" b="1" dirty="0"/>
              <a:t>Goal is to build familiarity with the dam, EAP, roles, responsibilities</a:t>
            </a:r>
          </a:p>
          <a:p>
            <a:pPr marL="457200" indent="-457200">
              <a:buFont typeface="Wingdings" pitchFamily="2" charset="2"/>
              <a:buChar char="Ø"/>
              <a:defRPr/>
            </a:pPr>
            <a:endParaRPr lang="en-US" sz="2400" b="1" dirty="0"/>
          </a:p>
          <a:p>
            <a:pPr marL="457200" indent="-457200">
              <a:buFont typeface="Wingdings" pitchFamily="2" charset="2"/>
              <a:buChar char="Ø"/>
              <a:defRPr/>
            </a:pPr>
            <a:endParaRPr lang="en-US" sz="2400" b="1" dirty="0"/>
          </a:p>
        </p:txBody>
      </p:sp>
      <p:sp>
        <p:nvSpPr>
          <p:cNvPr id="98307" name="Rectangle 3"/>
          <p:cNvSpPr>
            <a:spLocks noChangeArrowheads="1"/>
          </p:cNvSpPr>
          <p:nvPr/>
        </p:nvSpPr>
        <p:spPr bwMode="auto">
          <a:xfrm>
            <a:off x="685800" y="1219200"/>
            <a:ext cx="5410200" cy="519112"/>
          </a:xfrm>
          <a:prstGeom prst="rect">
            <a:avLst/>
          </a:prstGeom>
          <a:noFill/>
          <a:ln w="9525">
            <a:noFill/>
            <a:miter lim="800000"/>
            <a:headEnd/>
            <a:tailEnd/>
          </a:ln>
          <a:effectLst/>
        </p:spPr>
        <p:txBody>
          <a:bodyPr>
            <a:spAutoFit/>
          </a:bodyPr>
          <a:lstStyle/>
          <a:p>
            <a:pPr algn="ctr">
              <a:defRPr/>
            </a:pPr>
            <a:r>
              <a:rPr lang="en-US" sz="2800" b="1">
                <a:solidFill>
                  <a:srgbClr val="FF0000"/>
                </a:solidFill>
                <a:effectLst>
                  <a:outerShdw blurRad="38100" dist="38100" dir="2700000" algn="tl">
                    <a:srgbClr val="C0C0C0"/>
                  </a:outerShdw>
                </a:effectLst>
              </a:rPr>
              <a:t>Orientation Seminar</a:t>
            </a:r>
          </a:p>
        </p:txBody>
      </p:sp>
      <p:sp>
        <p:nvSpPr>
          <p:cNvPr id="49156" name="AutoShape 4"/>
          <p:cNvSpPr>
            <a:spLocks noChangeArrowheads="1"/>
          </p:cNvSpPr>
          <p:nvPr/>
        </p:nvSpPr>
        <p:spPr bwMode="auto">
          <a:xfrm>
            <a:off x="914400" y="1662112"/>
            <a:ext cx="7391400" cy="838200"/>
          </a:xfrm>
          <a:prstGeom prst="rightArrow">
            <a:avLst>
              <a:gd name="adj1" fmla="val 38889"/>
              <a:gd name="adj2" fmla="val 76383"/>
            </a:avLst>
          </a:prstGeom>
          <a:solidFill>
            <a:srgbClr val="FFFFFF"/>
          </a:solidFill>
          <a:ln w="38100">
            <a:solidFill>
              <a:srgbClr val="FF0000"/>
            </a:solidFill>
            <a:miter lim="800000"/>
            <a:headEnd/>
            <a:tailEnd/>
          </a:ln>
        </p:spPr>
        <p:txBody>
          <a:bodyPr wrap="none" anchor="ctr"/>
          <a:lstStyle/>
          <a:p>
            <a:endParaRPr lang="en-US"/>
          </a:p>
        </p:txBody>
      </p:sp>
      <p:sp>
        <p:nvSpPr>
          <p:cNvPr id="49157" name="WordArt 5"/>
          <p:cNvSpPr>
            <a:spLocks noChangeArrowheads="1" noChangeShapeType="1" noTextEdit="1"/>
          </p:cNvSpPr>
          <p:nvPr/>
        </p:nvSpPr>
        <p:spPr bwMode="auto">
          <a:xfrm>
            <a:off x="1109663" y="1971675"/>
            <a:ext cx="1114425" cy="230187"/>
          </a:xfrm>
          <a:prstGeom prst="rect">
            <a:avLst/>
          </a:prstGeom>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rgbClr val="FF0000"/>
                </a:solidFill>
                <a:latin typeface="Comic Sans MS"/>
              </a:rPr>
              <a:t>Simple</a:t>
            </a:r>
          </a:p>
        </p:txBody>
      </p:sp>
      <p:sp>
        <p:nvSpPr>
          <p:cNvPr id="49158" name="WordArt 6"/>
          <p:cNvSpPr>
            <a:spLocks noChangeArrowheads="1" noChangeShapeType="1" noTextEdit="1"/>
          </p:cNvSpPr>
          <p:nvPr/>
        </p:nvSpPr>
        <p:spPr bwMode="auto">
          <a:xfrm>
            <a:off x="6737350" y="1971675"/>
            <a:ext cx="1114425" cy="23018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Book Antiqua"/>
              </a:rPr>
              <a:t>Complex</a:t>
            </a:r>
          </a:p>
        </p:txBody>
      </p:sp>
      <p:sp>
        <p:nvSpPr>
          <p:cNvPr id="49159" name="AutoShape 7"/>
          <p:cNvSpPr>
            <a:spLocks noChangeArrowheads="1"/>
          </p:cNvSpPr>
          <p:nvPr/>
        </p:nvSpPr>
        <p:spPr bwMode="auto">
          <a:xfrm>
            <a:off x="1066800" y="1357312"/>
            <a:ext cx="609600" cy="457200"/>
          </a:xfrm>
          <a:prstGeom prst="downArrow">
            <a:avLst>
              <a:gd name="adj1" fmla="val 50000"/>
              <a:gd name="adj2" fmla="val 25000"/>
            </a:avLst>
          </a:prstGeom>
          <a:solidFill>
            <a:srgbClr val="FF0000"/>
          </a:solidFill>
          <a:ln w="25400">
            <a:solidFill>
              <a:srgbClr val="000000"/>
            </a:solidFill>
            <a:miter lim="800000"/>
            <a:headEnd/>
            <a:tailEnd/>
          </a:ln>
        </p:spPr>
        <p:txBody>
          <a:bodyPr wrap="none" anchor="ctr"/>
          <a:lstStyle/>
          <a:p>
            <a:pPr algn="ctr"/>
            <a:r>
              <a:rPr lang="en-US"/>
              <a:t>1</a:t>
            </a:r>
          </a:p>
        </p:txBody>
      </p:sp>
      <p:sp>
        <p:nvSpPr>
          <p:cNvPr id="98312" name="Rectangle 8"/>
          <p:cNvSpPr>
            <a:spLocks noChangeArrowheads="1"/>
          </p:cNvSpPr>
          <p:nvPr/>
        </p:nvSpPr>
        <p:spPr bwMode="auto">
          <a:xfrm>
            <a:off x="838200" y="304800"/>
            <a:ext cx="7832725" cy="646331"/>
          </a:xfrm>
          <a:prstGeom prst="rect">
            <a:avLst/>
          </a:prstGeom>
          <a:noFill/>
          <a:ln w="9525">
            <a:noFill/>
            <a:miter lim="800000"/>
            <a:headEnd/>
            <a:tailEnd/>
          </a:ln>
          <a:effectLst/>
        </p:spPr>
        <p:txBody>
          <a:bodyPr>
            <a:spAutoFit/>
          </a:bodyPr>
          <a:lstStyle/>
          <a:p>
            <a:pPr algn="ctr">
              <a:defRPr/>
            </a:pPr>
            <a:r>
              <a:rPr lang="en-US" sz="3600" b="1" dirty="0">
                <a:latin typeface="Arial" pitchFamily="34" charset="0"/>
                <a:cs typeface="Arial" pitchFamily="34" charset="0"/>
              </a:rPr>
              <a:t>Emergency Response Exercises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609600" y="2362200"/>
            <a:ext cx="8305800" cy="4108450"/>
          </a:xfrm>
          <a:prstGeom prst="rect">
            <a:avLst/>
          </a:prstGeom>
          <a:noFill/>
          <a:ln w="9525">
            <a:noFill/>
            <a:miter lim="800000"/>
            <a:headEnd/>
            <a:tailEnd/>
          </a:ln>
          <a:effectLst>
            <a:outerShdw dist="17961" dir="2700000" algn="ctr" rotWithShape="0">
              <a:schemeClr val="bg1"/>
            </a:outerShdw>
          </a:effectLst>
        </p:spPr>
        <p:txBody>
          <a:bodyPr>
            <a:spAutoFit/>
          </a:bodyPr>
          <a:lstStyle/>
          <a:p>
            <a:pPr marL="457200" indent="-457200">
              <a:buFont typeface="Wingdings" pitchFamily="2" charset="2"/>
              <a:buChar char="Ø"/>
              <a:defRPr/>
            </a:pPr>
            <a:r>
              <a:rPr lang="en-US" sz="2400" b="1" u="sng" dirty="0"/>
              <a:t>Lowest level</a:t>
            </a:r>
            <a:r>
              <a:rPr lang="en-US" sz="2400" b="1" dirty="0"/>
              <a:t> exercise that actually tests EAP</a:t>
            </a:r>
          </a:p>
          <a:p>
            <a:pPr marL="457200" indent="-457200">
              <a:buFont typeface="Wingdings" pitchFamily="2" charset="2"/>
              <a:buChar char="Ø"/>
              <a:defRPr/>
            </a:pPr>
            <a:endParaRPr lang="en-US" sz="2400" b="1" dirty="0"/>
          </a:p>
          <a:p>
            <a:pPr marL="457200" indent="-457200">
              <a:buFont typeface="Wingdings" pitchFamily="2" charset="2"/>
              <a:buChar char="Ø"/>
              <a:defRPr/>
            </a:pPr>
            <a:r>
              <a:rPr lang="en-US" sz="2400" b="1" dirty="0"/>
              <a:t>In-house test with hours of preparation</a:t>
            </a:r>
          </a:p>
          <a:p>
            <a:pPr marL="457200" indent="-457200">
              <a:buFont typeface="Wingdings" pitchFamily="2" charset="2"/>
              <a:buChar char="Ø"/>
              <a:defRPr/>
            </a:pPr>
            <a:endParaRPr lang="en-US" sz="2400" b="1" dirty="0"/>
          </a:p>
          <a:p>
            <a:pPr marL="457200" indent="-457200">
              <a:buFont typeface="Wingdings" pitchFamily="2" charset="2"/>
              <a:buChar char="Ø"/>
              <a:defRPr/>
            </a:pPr>
            <a:r>
              <a:rPr lang="en-US" sz="2400" b="1" dirty="0"/>
              <a:t>Test one or more procedures or systems</a:t>
            </a:r>
          </a:p>
          <a:p>
            <a:pPr marL="914400" lvl="1" indent="-457200">
              <a:buFont typeface="Wingdings" pitchFamily="2" charset="2"/>
              <a:buChar char="Ø"/>
              <a:defRPr/>
            </a:pPr>
            <a:r>
              <a:rPr lang="en-US" sz="2400" b="1" dirty="0"/>
              <a:t>Phone numbers/calling tree, data </a:t>
            </a:r>
            <a:r>
              <a:rPr lang="en-US" sz="2400" b="1" dirty="0" err="1"/>
              <a:t>eval</a:t>
            </a:r>
            <a:r>
              <a:rPr lang="en-US" sz="2400" b="1" dirty="0"/>
              <a:t>. (water levels), stockpiled materials, contractors.</a:t>
            </a:r>
          </a:p>
          <a:p>
            <a:pPr marL="457200" indent="-457200">
              <a:buFont typeface="Wingdings" pitchFamily="2" charset="2"/>
              <a:buChar char="Ø"/>
              <a:defRPr/>
            </a:pPr>
            <a:endParaRPr lang="en-US" sz="2400" b="1" dirty="0"/>
          </a:p>
          <a:p>
            <a:pPr marL="457200" indent="-457200">
              <a:buFont typeface="Wingdings" pitchFamily="2" charset="2"/>
              <a:buChar char="Ø"/>
              <a:defRPr/>
            </a:pPr>
            <a:r>
              <a:rPr lang="en-US" sz="2400" b="1" dirty="0"/>
              <a:t>Goal is to test part of EAP, improve familiarity with procedures</a:t>
            </a:r>
          </a:p>
          <a:p>
            <a:pPr marL="457200" indent="-457200">
              <a:buFont typeface="Wingdings" pitchFamily="2" charset="2"/>
              <a:buChar char="Ø"/>
              <a:defRPr/>
            </a:pPr>
            <a:endParaRPr lang="en-US" sz="2400" b="1" dirty="0"/>
          </a:p>
        </p:txBody>
      </p:sp>
      <p:sp>
        <p:nvSpPr>
          <p:cNvPr id="100355" name="Rectangle 3"/>
          <p:cNvSpPr>
            <a:spLocks noChangeArrowheads="1"/>
          </p:cNvSpPr>
          <p:nvPr/>
        </p:nvSpPr>
        <p:spPr bwMode="auto">
          <a:xfrm>
            <a:off x="609600" y="1066800"/>
            <a:ext cx="5410200" cy="519113"/>
          </a:xfrm>
          <a:prstGeom prst="rect">
            <a:avLst/>
          </a:prstGeom>
          <a:noFill/>
          <a:ln w="9525">
            <a:noFill/>
            <a:miter lim="800000"/>
            <a:headEnd/>
            <a:tailEnd/>
          </a:ln>
          <a:effectLst/>
        </p:spPr>
        <p:txBody>
          <a:bodyPr>
            <a:spAutoFit/>
          </a:bodyPr>
          <a:lstStyle/>
          <a:p>
            <a:pPr algn="ctr">
              <a:defRPr/>
            </a:pPr>
            <a:r>
              <a:rPr lang="en-US" sz="2800" b="1">
                <a:solidFill>
                  <a:srgbClr val="FF0000"/>
                </a:solidFill>
                <a:effectLst>
                  <a:outerShdw blurRad="38100" dist="38100" dir="2700000" algn="tl">
                    <a:srgbClr val="C0C0C0"/>
                  </a:outerShdw>
                </a:effectLst>
              </a:rPr>
              <a:t>Drill</a:t>
            </a:r>
          </a:p>
        </p:txBody>
      </p:sp>
      <p:sp>
        <p:nvSpPr>
          <p:cNvPr id="50180" name="AutoShape 4"/>
          <p:cNvSpPr>
            <a:spLocks noChangeArrowheads="1"/>
          </p:cNvSpPr>
          <p:nvPr/>
        </p:nvSpPr>
        <p:spPr bwMode="auto">
          <a:xfrm>
            <a:off x="838200" y="1524000"/>
            <a:ext cx="7391400" cy="838200"/>
          </a:xfrm>
          <a:prstGeom prst="rightArrow">
            <a:avLst>
              <a:gd name="adj1" fmla="val 38889"/>
              <a:gd name="adj2" fmla="val 76383"/>
            </a:avLst>
          </a:prstGeom>
          <a:solidFill>
            <a:srgbClr val="FFFFFF"/>
          </a:solidFill>
          <a:ln w="38100">
            <a:solidFill>
              <a:srgbClr val="FF0000"/>
            </a:solidFill>
            <a:miter lim="800000"/>
            <a:headEnd/>
            <a:tailEnd/>
          </a:ln>
        </p:spPr>
        <p:txBody>
          <a:bodyPr wrap="none" anchor="ctr"/>
          <a:lstStyle/>
          <a:p>
            <a:endParaRPr lang="en-US"/>
          </a:p>
        </p:txBody>
      </p:sp>
      <p:sp>
        <p:nvSpPr>
          <p:cNvPr id="50181" name="WordArt 5"/>
          <p:cNvSpPr>
            <a:spLocks noChangeArrowheads="1" noChangeShapeType="1" noTextEdit="1"/>
          </p:cNvSpPr>
          <p:nvPr/>
        </p:nvSpPr>
        <p:spPr bwMode="auto">
          <a:xfrm>
            <a:off x="1033463" y="1833563"/>
            <a:ext cx="1114425" cy="230187"/>
          </a:xfrm>
          <a:prstGeom prst="rect">
            <a:avLst/>
          </a:prstGeom>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rgbClr val="FF0000"/>
                </a:solidFill>
                <a:latin typeface="Comic Sans MS"/>
              </a:rPr>
              <a:t>Simple</a:t>
            </a:r>
          </a:p>
        </p:txBody>
      </p:sp>
      <p:sp>
        <p:nvSpPr>
          <p:cNvPr id="50182" name="WordArt 6"/>
          <p:cNvSpPr>
            <a:spLocks noChangeArrowheads="1" noChangeShapeType="1" noTextEdit="1"/>
          </p:cNvSpPr>
          <p:nvPr/>
        </p:nvSpPr>
        <p:spPr bwMode="auto">
          <a:xfrm>
            <a:off x="6661150" y="1833563"/>
            <a:ext cx="1114425" cy="23018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Book Antiqua"/>
              </a:rPr>
              <a:t>Complex</a:t>
            </a:r>
          </a:p>
        </p:txBody>
      </p:sp>
      <p:sp>
        <p:nvSpPr>
          <p:cNvPr id="50183" name="AutoShape 7"/>
          <p:cNvSpPr>
            <a:spLocks noChangeArrowheads="1"/>
          </p:cNvSpPr>
          <p:nvPr/>
        </p:nvSpPr>
        <p:spPr bwMode="auto">
          <a:xfrm>
            <a:off x="2286000" y="1219200"/>
            <a:ext cx="609600" cy="457200"/>
          </a:xfrm>
          <a:prstGeom prst="downArrow">
            <a:avLst>
              <a:gd name="adj1" fmla="val 50000"/>
              <a:gd name="adj2" fmla="val 25000"/>
            </a:avLst>
          </a:prstGeom>
          <a:solidFill>
            <a:srgbClr val="FF0000"/>
          </a:solidFill>
          <a:ln w="25400">
            <a:solidFill>
              <a:srgbClr val="000000"/>
            </a:solidFill>
            <a:miter lim="800000"/>
            <a:headEnd/>
            <a:tailEnd/>
          </a:ln>
        </p:spPr>
        <p:txBody>
          <a:bodyPr wrap="none" anchor="ctr"/>
          <a:lstStyle/>
          <a:p>
            <a:endParaRPr lang="en-US"/>
          </a:p>
        </p:txBody>
      </p:sp>
      <p:sp>
        <p:nvSpPr>
          <p:cNvPr id="50184" name="Text Box 8"/>
          <p:cNvSpPr txBox="1">
            <a:spLocks noChangeArrowheads="1"/>
          </p:cNvSpPr>
          <p:nvPr/>
        </p:nvSpPr>
        <p:spPr bwMode="auto">
          <a:xfrm>
            <a:off x="2419350" y="1219200"/>
            <a:ext cx="374650" cy="366713"/>
          </a:xfrm>
          <a:prstGeom prst="rect">
            <a:avLst/>
          </a:prstGeom>
          <a:noFill/>
          <a:ln w="9525">
            <a:noFill/>
            <a:miter lim="800000"/>
            <a:headEnd/>
            <a:tailEnd/>
          </a:ln>
        </p:spPr>
        <p:txBody>
          <a:bodyPr wrap="none">
            <a:spAutoFit/>
          </a:bodyPr>
          <a:lstStyle/>
          <a:p>
            <a:pPr eaLnBrk="0" hangingPunct="0"/>
            <a:r>
              <a:rPr lang="en-US" b="1"/>
              <a:t>2.</a:t>
            </a:r>
          </a:p>
        </p:txBody>
      </p:sp>
      <p:sp>
        <p:nvSpPr>
          <p:cNvPr id="100361" name="Rectangle 9"/>
          <p:cNvSpPr>
            <a:spLocks noChangeArrowheads="1"/>
          </p:cNvSpPr>
          <p:nvPr/>
        </p:nvSpPr>
        <p:spPr bwMode="auto">
          <a:xfrm>
            <a:off x="685800" y="304800"/>
            <a:ext cx="7832725" cy="646331"/>
          </a:xfrm>
          <a:prstGeom prst="rect">
            <a:avLst/>
          </a:prstGeom>
          <a:noFill/>
          <a:ln w="9525">
            <a:noFill/>
            <a:miter lim="800000"/>
            <a:headEnd/>
            <a:tailEnd/>
          </a:ln>
          <a:effectLst/>
        </p:spPr>
        <p:txBody>
          <a:bodyPr>
            <a:spAutoFit/>
          </a:bodyPr>
          <a:lstStyle/>
          <a:p>
            <a:pPr algn="ctr">
              <a:defRPr/>
            </a:pPr>
            <a:r>
              <a:rPr lang="en-US" sz="3600" b="1" dirty="0">
                <a:latin typeface="Arial" pitchFamily="34" charset="0"/>
                <a:cs typeface="Arial" pitchFamily="34" charset="0"/>
              </a:rPr>
              <a:t>Emergency Response Exercises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7297</TotalTime>
  <Words>2216</Words>
  <Application>Microsoft Office PowerPoint</Application>
  <PresentationFormat>On-screen Show (4:3)</PresentationFormat>
  <Paragraphs>506</Paragraphs>
  <Slides>57</Slides>
  <Notes>17</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57</vt:i4>
      </vt:variant>
    </vt:vector>
  </HeadingPairs>
  <TitlesOfParts>
    <vt:vector size="61" baseType="lpstr">
      <vt:lpstr>Title Master</vt:lpstr>
      <vt:lpstr>Slide Master</vt:lpstr>
      <vt:lpstr>Acrobat Document</vt:lpstr>
      <vt:lpstr>Photo Editor Photo</vt:lpstr>
      <vt:lpstr>Planning Emergency Exercises</vt:lpstr>
      <vt:lpstr>Play As If It Is Real</vt:lpstr>
      <vt:lpstr>Federal Emergency Management Agency </vt:lpstr>
      <vt:lpstr>Table 16.1 Emergency Exercise Frequency</vt:lpstr>
      <vt:lpstr>Slide 5</vt:lpstr>
      <vt:lpstr>Dam Safety Exercise Indirect Benefits</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Functional Exercise</vt:lpstr>
      <vt:lpstr>Agencies/Organizations</vt:lpstr>
      <vt:lpstr>Each Organization will Have Different Goals</vt:lpstr>
      <vt:lpstr>Exercise Multiple Locations</vt:lpstr>
      <vt:lpstr>Slide 26</vt:lpstr>
      <vt:lpstr>Evacuation Drills</vt:lpstr>
      <vt:lpstr>Tests Evacuation Guidance &amp; Maps </vt:lpstr>
      <vt:lpstr>Exercise Warning System Activate Sirens Even if No one Wants to Push the Button</vt:lpstr>
      <vt:lpstr>Functional Exercise for Local Responders and Project Office</vt:lpstr>
      <vt:lpstr>Involve the Media in the Exercise</vt:lpstr>
      <vt:lpstr>THE EXERCISE PROCESS</vt:lpstr>
      <vt:lpstr>Define Scope and Objectives</vt:lpstr>
      <vt:lpstr>Develop Background and Narrative</vt:lpstr>
      <vt:lpstr>Slide 35</vt:lpstr>
      <vt:lpstr>Set Ground Rules, Limitations and Assumptions</vt:lpstr>
      <vt:lpstr>Write Messages with Expected Actions</vt:lpstr>
      <vt:lpstr>Write Messages with Expected Actions</vt:lpstr>
      <vt:lpstr>Write Messages with Expected Actions</vt:lpstr>
      <vt:lpstr>Write Messages with Expected Actions</vt:lpstr>
      <vt:lpstr>Write Messages with Expected Actions</vt:lpstr>
      <vt:lpstr>Write Messages with Expected Actions</vt:lpstr>
      <vt:lpstr>Write Messages with Expected Actions</vt:lpstr>
      <vt:lpstr>Write Messages with Expected Actions</vt:lpstr>
      <vt:lpstr>Notes on Messages</vt:lpstr>
      <vt:lpstr>Exercise Team</vt:lpstr>
      <vt:lpstr>Exercise Team</vt:lpstr>
      <vt:lpstr>Exercise Team</vt:lpstr>
      <vt:lpstr>Exercise Team</vt:lpstr>
      <vt:lpstr>Exercise Team</vt:lpstr>
      <vt:lpstr>EVALUATE EXERCISE (not players):</vt:lpstr>
      <vt:lpstr>EVALUATE EXERCISE (not players):</vt:lpstr>
      <vt:lpstr>Communications is Always an Issue</vt:lpstr>
      <vt:lpstr>Exericise, Exercise, Exercise</vt:lpstr>
      <vt:lpstr>Other Common Lessons</vt:lpstr>
      <vt:lpstr>Address Issues Identified</vt:lpstr>
      <vt:lpstr>Real Emergencies During Exercises</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b6imemb6</dc:creator>
  <cp:lastModifiedBy>K0RBTJH9</cp:lastModifiedBy>
  <cp:revision>73</cp:revision>
  <dcterms:created xsi:type="dcterms:W3CDTF">2009-05-21T17:19:18Z</dcterms:created>
  <dcterms:modified xsi:type="dcterms:W3CDTF">2013-05-17T15:25:50Z</dcterms:modified>
</cp:coreProperties>
</file>